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6" r:id="rId2"/>
    <p:sldId id="256" r:id="rId3"/>
    <p:sldId id="257" r:id="rId4"/>
    <p:sldId id="263" r:id="rId5"/>
    <p:sldId id="265" r:id="rId6"/>
    <p:sldId id="259" r:id="rId7"/>
    <p:sldId id="288" r:id="rId8"/>
    <p:sldId id="289" r:id="rId9"/>
    <p:sldId id="291" r:id="rId10"/>
    <p:sldId id="292" r:id="rId11"/>
    <p:sldId id="293" r:id="rId12"/>
    <p:sldId id="294" r:id="rId13"/>
    <p:sldId id="290" r:id="rId14"/>
    <p:sldId id="275" r:id="rId15"/>
    <p:sldId id="276" r:id="rId16"/>
    <p:sldId id="285" r:id="rId17"/>
    <p:sldId id="284" r:id="rId18"/>
    <p:sldId id="295" r:id="rId19"/>
    <p:sldId id="278" r:id="rId20"/>
    <p:sldId id="279" r:id="rId21"/>
    <p:sldId id="281" r:id="rId22"/>
    <p:sldId id="28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24" autoAdjust="0"/>
  </p:normalViewPr>
  <p:slideViewPr>
    <p:cSldViewPr>
      <p:cViewPr>
        <p:scale>
          <a:sx n="80" d="100"/>
          <a:sy n="80" d="100"/>
        </p:scale>
        <p:origin x="-1272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F916B-1AC6-47A0-B4CB-E5BD4C7E45B3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7F5C2-3A25-4152-A326-0247B4B44D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A707-4590-4CD0-8DAA-25E5B5BC56C9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A8472-7DE3-4F94-97CF-6AAE4C4AB2DF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1D0D-DA11-44D4-AFF0-CBD2107F8B9E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A949-6B2E-419D-A384-502FB6A62404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1FEF-7817-43BC-9CCF-05C57F29F5E7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D5A7-4B72-4CBD-9594-DEA45977205B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47D62-F5BD-43B9-8C15-B13F36A5E7D6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EFA94-E477-42C5-917B-CC012ACE1FC4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D3280-84BC-429D-B76C-39B164E8A3F6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1264-B517-4712-AB95-68D7F51BFB79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31E65-DEB4-4740-A084-7474CB28A177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527D2-907C-4936-947B-DCB890326B61}" type="datetime1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DA3D6-6A2E-4892-B615-F28A294AB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642918"/>
            <a:ext cx="8572560" cy="1420210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FF0000"/>
                </a:solidFill>
                <a:latin typeface="Baskerville Old Face" pitchFamily="18" charset="0"/>
              </a:rPr>
              <a:t>DIGITAL ELECTRONICS</a:t>
            </a:r>
            <a:r>
              <a:rPr lang="en-US" sz="6600" b="1" dirty="0" smtClean="0">
                <a:solidFill>
                  <a:srgbClr val="00B050"/>
                </a:solidFill>
                <a:latin typeface="Baskerville Old Face" pitchFamily="18" charset="0"/>
              </a:rPr>
              <a:t/>
            </a:r>
            <a:br>
              <a:rPr lang="en-US" sz="6600" b="1" dirty="0" smtClean="0">
                <a:solidFill>
                  <a:srgbClr val="00B050"/>
                </a:solidFill>
                <a:latin typeface="Baskerville Old Face" pitchFamily="18" charset="0"/>
              </a:rPr>
            </a:br>
            <a:r>
              <a:rPr lang="en-US" sz="3600" b="1" dirty="0" smtClean="0">
                <a:solidFill>
                  <a:srgbClr val="00B050"/>
                </a:solidFill>
                <a:latin typeface="Baskerville Old Face" pitchFamily="18" charset="0"/>
              </a:rPr>
              <a:t>III Semester CSE, CSE (AIML) &amp; CSE (DS)</a:t>
            </a:r>
            <a:endParaRPr lang="en-US" dirty="0">
              <a:solidFill>
                <a:srgbClr val="00B050"/>
              </a:solidFill>
              <a:latin typeface="Baskerville Old Face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34" y="4214818"/>
            <a:ext cx="8358246" cy="18573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DEPARTMENT OF ELECTRONICS AND COMMUNICATION ENGINEERING</a:t>
            </a:r>
            <a:endParaRPr lang="en-US" sz="18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SCHOOL OF ENGINEERING &amp; TECHNOLOGY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GIET UNIVERSITY, GUNUPUR, ODISHA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68" y="2071678"/>
            <a:ext cx="196454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28596" y="3643314"/>
            <a:ext cx="8358246" cy="64294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 algn="ctr">
              <a:lnSpc>
                <a:spcPct val="150000"/>
              </a:lnSpc>
              <a:spcBef>
                <a:spcPct val="20000"/>
              </a:spcBef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Ajit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Kumar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Patro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0000"/>
                </a:solidFill>
              </a:rPr>
              <a:t>Example: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Reduce the expression</a:t>
            </a:r>
            <a:br>
              <a:rPr lang="en-US" b="1" dirty="0" smtClean="0">
                <a:solidFill>
                  <a:srgbClr val="00206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0070C0"/>
                </a:solidFill>
              </a:rPr>
              <a:t>Solution</a:t>
            </a:r>
            <a:endParaRPr lang="en-US" b="1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874643"/>
            <a:ext cx="4267200" cy="649357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057400"/>
            <a:ext cx="5562600" cy="4223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0000"/>
                </a:solidFill>
              </a:rPr>
              <a:t>Example: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Reduce the expression</a:t>
            </a:r>
            <a:br>
              <a:rPr lang="en-US" b="1" dirty="0" smtClean="0">
                <a:solidFill>
                  <a:srgbClr val="00206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0070C0"/>
                </a:solidFill>
              </a:rPr>
              <a:t>Solution</a:t>
            </a:r>
            <a:endParaRPr lang="en-US" b="1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837360"/>
            <a:ext cx="3733800" cy="68664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077164"/>
            <a:ext cx="4953000" cy="4399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0000"/>
                </a:solidFill>
              </a:rPr>
              <a:t>Example: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Show that </a:t>
            </a:r>
            <a:br>
              <a:rPr lang="en-US" b="1" dirty="0" smtClean="0">
                <a:solidFill>
                  <a:srgbClr val="00206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0070C0"/>
                </a:solidFill>
              </a:rPr>
              <a:t>Solution</a:t>
            </a:r>
            <a:endParaRPr lang="en-US" b="1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14600" y="915537"/>
            <a:ext cx="4572000" cy="532263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1474" y="2057400"/>
            <a:ext cx="6759526" cy="445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0000"/>
                </a:solidFill>
              </a:rPr>
              <a:t>Example: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Show that </a:t>
            </a:r>
            <a:br>
              <a:rPr lang="en-US" b="1" dirty="0" smtClean="0">
                <a:solidFill>
                  <a:srgbClr val="00206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0070C0"/>
                </a:solidFill>
              </a:rPr>
              <a:t>Solution</a:t>
            </a:r>
            <a:endParaRPr lang="en-US" b="1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901415"/>
            <a:ext cx="6248400" cy="5463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103437"/>
            <a:ext cx="5486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b="1" dirty="0" smtClean="0">
                <a:solidFill>
                  <a:srgbClr val="C00000"/>
                </a:solidFill>
              </a:rPr>
              <a:t>Example: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Find the complement of the function </a:t>
            </a:r>
            <a:r>
              <a:rPr lang="en-US" b="1" i="1" dirty="0" smtClean="0">
                <a:solidFill>
                  <a:srgbClr val="002060"/>
                </a:solidFill>
              </a:rPr>
              <a:t>F</a:t>
            </a:r>
            <a:r>
              <a:rPr lang="en-US" b="1" i="1" baseline="-25000" dirty="0" smtClean="0">
                <a:solidFill>
                  <a:srgbClr val="002060"/>
                </a:solidFill>
              </a:rPr>
              <a:t>1</a:t>
            </a:r>
            <a:r>
              <a:rPr lang="en-US" b="1" i="1" dirty="0" smtClean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=</a:t>
            </a:r>
            <a:r>
              <a:rPr lang="en-US" b="1" i="1" dirty="0" smtClean="0">
                <a:solidFill>
                  <a:srgbClr val="002060"/>
                </a:solidFill>
              </a:rPr>
              <a:t> </a:t>
            </a:r>
            <a:r>
              <a:rPr lang="en-US" b="1" i="1" dirty="0" err="1" smtClean="0">
                <a:solidFill>
                  <a:srgbClr val="002060"/>
                </a:solidFill>
              </a:rPr>
              <a:t>x’yz</a:t>
            </a:r>
            <a:r>
              <a:rPr lang="en-US" b="1" i="1" dirty="0" smtClean="0">
                <a:solidFill>
                  <a:srgbClr val="002060"/>
                </a:solidFill>
              </a:rPr>
              <a:t>’ </a:t>
            </a:r>
            <a:r>
              <a:rPr lang="en-US" b="1" dirty="0" smtClean="0">
                <a:solidFill>
                  <a:srgbClr val="002060"/>
                </a:solidFill>
              </a:rPr>
              <a:t>+</a:t>
            </a:r>
            <a:r>
              <a:rPr lang="en-US" b="1" i="1" dirty="0" smtClean="0">
                <a:solidFill>
                  <a:srgbClr val="002060"/>
                </a:solidFill>
              </a:rPr>
              <a:t> </a:t>
            </a:r>
            <a:r>
              <a:rPr lang="en-US" b="1" i="1" dirty="0" err="1" smtClean="0">
                <a:solidFill>
                  <a:srgbClr val="002060"/>
                </a:solidFill>
              </a:rPr>
              <a:t>x’y’z</a:t>
            </a:r>
            <a:r>
              <a:rPr lang="en-US" b="1" i="1" dirty="0" smtClean="0">
                <a:solidFill>
                  <a:srgbClr val="002060"/>
                </a:solidFill>
              </a:rPr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i="1" dirty="0" smtClean="0">
                <a:solidFill>
                  <a:srgbClr val="0070C0"/>
                </a:solidFill>
              </a:rPr>
              <a:t>Solution</a:t>
            </a:r>
            <a:endParaRPr lang="en-US" b="1" dirty="0" smtClean="0"/>
          </a:p>
          <a:p>
            <a:r>
              <a:rPr lang="en-US" sz="4400" i="1" dirty="0" smtClean="0"/>
              <a:t>F</a:t>
            </a:r>
            <a:r>
              <a:rPr lang="en-US" sz="4400" i="1" baseline="-25000" dirty="0" smtClean="0"/>
              <a:t>1</a:t>
            </a:r>
            <a:r>
              <a:rPr lang="pl-PL" sz="4400" dirty="0" smtClean="0"/>
              <a:t> </a:t>
            </a:r>
            <a:r>
              <a:rPr lang="pl-PL" sz="4400" i="1" dirty="0" smtClean="0"/>
              <a:t>=</a:t>
            </a:r>
            <a:r>
              <a:rPr lang="pl-PL" sz="4400" dirty="0" smtClean="0"/>
              <a:t> </a:t>
            </a:r>
            <a:r>
              <a:rPr lang="pl-PL" sz="4400" i="1" dirty="0" smtClean="0"/>
              <a:t>x</a:t>
            </a:r>
            <a:r>
              <a:rPr lang="en-US" sz="4400" i="1" dirty="0" smtClean="0"/>
              <a:t>’</a:t>
            </a:r>
            <a:r>
              <a:rPr lang="pl-PL" sz="4400" i="1" dirty="0" smtClean="0"/>
              <a:t>yz</a:t>
            </a:r>
            <a:r>
              <a:rPr lang="en-US" sz="4400" i="1" dirty="0" smtClean="0"/>
              <a:t>’</a:t>
            </a:r>
            <a:r>
              <a:rPr lang="pl-PL" sz="4400" i="1" dirty="0" smtClean="0"/>
              <a:t> + x</a:t>
            </a:r>
            <a:r>
              <a:rPr lang="en-US" sz="4400" i="1" dirty="0" smtClean="0"/>
              <a:t>’</a:t>
            </a:r>
            <a:r>
              <a:rPr lang="pl-PL" sz="4400" i="1" dirty="0" smtClean="0"/>
              <a:t>y</a:t>
            </a:r>
            <a:r>
              <a:rPr lang="en-US" sz="4400" i="1" dirty="0" smtClean="0"/>
              <a:t>’</a:t>
            </a:r>
            <a:r>
              <a:rPr lang="pl-PL" sz="4400" i="1" dirty="0" smtClean="0"/>
              <a:t>z</a:t>
            </a:r>
            <a:endParaRPr lang="en-US" sz="4400" i="1" dirty="0" smtClean="0"/>
          </a:p>
          <a:p>
            <a:pPr>
              <a:buNone/>
            </a:pPr>
            <a:r>
              <a:rPr lang="en-US" sz="4400" i="1" dirty="0" smtClean="0"/>
              <a:t>	F</a:t>
            </a:r>
            <a:r>
              <a:rPr lang="pl-PL" sz="4400" baseline="-25000" dirty="0" smtClean="0"/>
              <a:t>1</a:t>
            </a:r>
            <a:r>
              <a:rPr lang="en-US" sz="4400" dirty="0" smtClean="0"/>
              <a:t>’</a:t>
            </a:r>
            <a:r>
              <a:rPr lang="pl-PL" sz="4400" dirty="0" smtClean="0"/>
              <a:t> </a:t>
            </a:r>
            <a:r>
              <a:rPr lang="pl-PL" sz="4400" i="1" dirty="0" smtClean="0"/>
              <a:t>=</a:t>
            </a:r>
            <a:r>
              <a:rPr lang="pl-PL" sz="4400" dirty="0" smtClean="0"/>
              <a:t> (</a:t>
            </a:r>
            <a:r>
              <a:rPr lang="pl-PL" sz="4400" i="1" dirty="0" smtClean="0"/>
              <a:t>x</a:t>
            </a:r>
            <a:r>
              <a:rPr lang="en-US" sz="4400" i="1" dirty="0" smtClean="0"/>
              <a:t>’</a:t>
            </a:r>
            <a:r>
              <a:rPr lang="pl-PL" sz="4400" i="1" dirty="0" smtClean="0"/>
              <a:t>yz</a:t>
            </a:r>
            <a:r>
              <a:rPr lang="en-US" sz="4400" i="1" dirty="0" smtClean="0"/>
              <a:t>’</a:t>
            </a:r>
            <a:r>
              <a:rPr lang="pl-PL" sz="4400" i="1" dirty="0" smtClean="0"/>
              <a:t> + x</a:t>
            </a:r>
            <a:r>
              <a:rPr lang="en-US" sz="4400" i="1" dirty="0" smtClean="0"/>
              <a:t>’</a:t>
            </a:r>
            <a:r>
              <a:rPr lang="pl-PL" sz="4400" i="1" dirty="0" smtClean="0"/>
              <a:t>y</a:t>
            </a:r>
            <a:r>
              <a:rPr lang="en-US" sz="4400" i="1" dirty="0" smtClean="0"/>
              <a:t>’</a:t>
            </a:r>
            <a:r>
              <a:rPr lang="pl-PL" sz="4400" i="1" dirty="0" smtClean="0"/>
              <a:t>z)</a:t>
            </a:r>
            <a:r>
              <a:rPr lang="en-US" sz="4400" i="1" dirty="0" smtClean="0"/>
              <a:t>’</a:t>
            </a:r>
            <a:r>
              <a:rPr lang="pl-PL" sz="4400" i="1" dirty="0" smtClean="0"/>
              <a:t> </a:t>
            </a:r>
            <a:endParaRPr lang="en-US" sz="4400" i="1" dirty="0"/>
          </a:p>
          <a:p>
            <a:pPr>
              <a:buNone/>
            </a:pPr>
            <a:r>
              <a:rPr lang="en-US" sz="4400" i="1" dirty="0" smtClean="0"/>
              <a:t>		</a:t>
            </a:r>
            <a:r>
              <a:rPr lang="pl-PL" sz="4400" i="1" dirty="0" smtClean="0"/>
              <a:t>= (x</a:t>
            </a:r>
            <a:r>
              <a:rPr lang="en-US" sz="4400" i="1" dirty="0" smtClean="0"/>
              <a:t>’</a:t>
            </a:r>
            <a:r>
              <a:rPr lang="pl-PL" sz="4400" i="1" dirty="0" smtClean="0"/>
              <a:t>yz</a:t>
            </a:r>
            <a:r>
              <a:rPr lang="en-US" sz="4400" i="1" dirty="0" smtClean="0"/>
              <a:t>’</a:t>
            </a:r>
            <a:r>
              <a:rPr lang="pl-PL" sz="4400" i="1" dirty="0" smtClean="0"/>
              <a:t>)</a:t>
            </a:r>
            <a:r>
              <a:rPr lang="en-US" sz="4400" i="1" dirty="0" smtClean="0"/>
              <a:t>’ </a:t>
            </a:r>
            <a:r>
              <a:rPr lang="pl-PL" sz="4400" i="1" dirty="0" smtClean="0"/>
              <a:t>(x</a:t>
            </a:r>
            <a:r>
              <a:rPr lang="en-US" sz="4400" i="1" dirty="0" smtClean="0"/>
              <a:t>’</a:t>
            </a:r>
            <a:r>
              <a:rPr lang="pl-PL" sz="4400" i="1" dirty="0" smtClean="0"/>
              <a:t>y</a:t>
            </a:r>
            <a:r>
              <a:rPr lang="en-US" sz="4400" i="1" dirty="0" smtClean="0"/>
              <a:t>’</a:t>
            </a:r>
            <a:r>
              <a:rPr lang="pl-PL" sz="4400" i="1" dirty="0" smtClean="0"/>
              <a:t>z)</a:t>
            </a:r>
            <a:r>
              <a:rPr lang="en-US" sz="4400" i="1" dirty="0" smtClean="0"/>
              <a:t>’</a:t>
            </a:r>
            <a:r>
              <a:rPr lang="pl-PL" sz="4400" i="1" dirty="0" smtClean="0"/>
              <a:t> </a:t>
            </a:r>
            <a:endParaRPr lang="en-US" sz="4400" i="1" dirty="0" smtClean="0"/>
          </a:p>
          <a:p>
            <a:pPr>
              <a:buNone/>
            </a:pPr>
            <a:r>
              <a:rPr lang="en-US" sz="4400" i="1" dirty="0"/>
              <a:t>	</a:t>
            </a:r>
            <a:r>
              <a:rPr lang="en-US" sz="4400" i="1" dirty="0" smtClean="0"/>
              <a:t>	</a:t>
            </a:r>
            <a:r>
              <a:rPr lang="pl-PL" sz="4400" i="1" dirty="0" smtClean="0"/>
              <a:t>= (x + y</a:t>
            </a:r>
            <a:r>
              <a:rPr lang="en-US" sz="4400" i="1" dirty="0" smtClean="0"/>
              <a:t>’</a:t>
            </a:r>
            <a:r>
              <a:rPr lang="pl-PL" sz="4400" i="1" dirty="0" smtClean="0"/>
              <a:t> + z)(x + y + z</a:t>
            </a:r>
            <a:r>
              <a:rPr lang="en-US" sz="4400" i="1" dirty="0" smtClean="0"/>
              <a:t>’</a:t>
            </a:r>
            <a:r>
              <a:rPr lang="pl-PL" sz="4400" i="1" dirty="0" smtClean="0"/>
              <a:t>)</a:t>
            </a:r>
            <a:endParaRPr lang="en-US" sz="4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b="1" dirty="0" smtClean="0">
                <a:solidFill>
                  <a:srgbClr val="C00000"/>
                </a:solidFill>
              </a:rPr>
              <a:t>Example: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Find the complement of the function </a:t>
            </a:r>
            <a:r>
              <a:rPr lang="en-US" b="1" i="1" dirty="0" smtClean="0">
                <a:solidFill>
                  <a:srgbClr val="002060"/>
                </a:solidFill>
              </a:rPr>
              <a:t>F</a:t>
            </a:r>
            <a:r>
              <a:rPr lang="en-US" b="1" i="1" baseline="-25000" dirty="0" smtClean="0">
                <a:solidFill>
                  <a:srgbClr val="002060"/>
                </a:solidFill>
              </a:rPr>
              <a:t>2</a:t>
            </a:r>
            <a:r>
              <a:rPr lang="en-US" b="1" i="1" dirty="0" smtClean="0">
                <a:solidFill>
                  <a:srgbClr val="002060"/>
                </a:solidFill>
              </a:rPr>
              <a:t> = x(</a:t>
            </a:r>
            <a:r>
              <a:rPr lang="en-US" b="1" i="1" dirty="0" err="1" smtClean="0">
                <a:solidFill>
                  <a:srgbClr val="002060"/>
                </a:solidFill>
              </a:rPr>
              <a:t>y’z</a:t>
            </a:r>
            <a:r>
              <a:rPr lang="en-US" b="1" i="1" dirty="0" smtClean="0">
                <a:solidFill>
                  <a:srgbClr val="002060"/>
                </a:solidFill>
              </a:rPr>
              <a:t>’ + </a:t>
            </a:r>
            <a:r>
              <a:rPr lang="en-US" b="1" i="1" dirty="0" err="1" smtClean="0">
                <a:solidFill>
                  <a:srgbClr val="002060"/>
                </a:solidFill>
              </a:rPr>
              <a:t>yz</a:t>
            </a:r>
            <a:r>
              <a:rPr lang="en-US" b="1" i="1" dirty="0" smtClean="0">
                <a:solidFill>
                  <a:srgbClr val="002060"/>
                </a:solidFill>
              </a:rPr>
              <a:t>).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000" b="1" i="1" dirty="0" smtClean="0">
                <a:solidFill>
                  <a:srgbClr val="0070C0"/>
                </a:solidFill>
              </a:rPr>
              <a:t>Solution</a:t>
            </a:r>
          </a:p>
          <a:p>
            <a:r>
              <a:rPr lang="en-US" sz="4000" i="1" dirty="0" smtClean="0"/>
              <a:t>F</a:t>
            </a:r>
            <a:r>
              <a:rPr lang="en-US" sz="4000" i="1" baseline="-25000" dirty="0" smtClean="0"/>
              <a:t>2</a:t>
            </a:r>
            <a:r>
              <a:rPr lang="en-US" sz="4000" i="1" dirty="0" smtClean="0"/>
              <a:t> = x(</a:t>
            </a:r>
            <a:r>
              <a:rPr lang="en-US" sz="4000" i="1" dirty="0" err="1" smtClean="0"/>
              <a:t>y’z</a:t>
            </a:r>
            <a:r>
              <a:rPr lang="en-US" sz="4000" i="1" dirty="0" smtClean="0"/>
              <a:t>’ + </a:t>
            </a:r>
            <a:r>
              <a:rPr lang="en-US" sz="4000" i="1" dirty="0" err="1" smtClean="0"/>
              <a:t>yz</a:t>
            </a:r>
            <a:r>
              <a:rPr lang="en-US" sz="4000" i="1" dirty="0" smtClean="0"/>
              <a:t>) </a:t>
            </a:r>
          </a:p>
          <a:p>
            <a:pPr>
              <a:buNone/>
            </a:pPr>
            <a:r>
              <a:rPr lang="en-US" sz="4000" i="1" dirty="0" smtClean="0"/>
              <a:t>	F</a:t>
            </a:r>
            <a:r>
              <a:rPr lang="en-US" sz="4000" i="1" baseline="-25000" dirty="0" smtClean="0"/>
              <a:t>2</a:t>
            </a:r>
            <a:r>
              <a:rPr lang="en-US" sz="4000" i="1" dirty="0" smtClean="0"/>
              <a:t>’ </a:t>
            </a:r>
            <a:r>
              <a:rPr lang="en-US" sz="4000" i="1" dirty="0"/>
              <a:t>= [</a:t>
            </a:r>
            <a:r>
              <a:rPr lang="en-US" sz="4000" i="1" dirty="0" smtClean="0"/>
              <a:t>x(</a:t>
            </a:r>
            <a:r>
              <a:rPr lang="en-US" sz="4000" i="1" dirty="0" err="1" smtClean="0"/>
              <a:t>y’z</a:t>
            </a:r>
            <a:r>
              <a:rPr lang="en-US" sz="4000" i="1" dirty="0" smtClean="0"/>
              <a:t>’ </a:t>
            </a:r>
            <a:r>
              <a:rPr lang="en-US" sz="4000" i="1" dirty="0"/>
              <a:t>+ </a:t>
            </a:r>
            <a:r>
              <a:rPr lang="en-US" sz="4000" i="1" dirty="0" err="1"/>
              <a:t>yz</a:t>
            </a:r>
            <a:r>
              <a:rPr lang="en-US" sz="4000" i="1" dirty="0" smtClean="0"/>
              <a:t>)]’ </a:t>
            </a:r>
          </a:p>
          <a:p>
            <a:pPr>
              <a:buNone/>
            </a:pPr>
            <a:r>
              <a:rPr lang="en-US" sz="4000" i="1" dirty="0" smtClean="0"/>
              <a:t>		= x’ </a:t>
            </a:r>
            <a:r>
              <a:rPr lang="en-US" sz="4000" i="1" dirty="0"/>
              <a:t>+ (</a:t>
            </a:r>
            <a:r>
              <a:rPr lang="en-US" sz="4000" i="1" dirty="0" err="1" smtClean="0"/>
              <a:t>y’z</a:t>
            </a:r>
            <a:r>
              <a:rPr lang="en-US" sz="4000" i="1" dirty="0" smtClean="0"/>
              <a:t>’ </a:t>
            </a:r>
            <a:r>
              <a:rPr lang="en-US" sz="4000" i="1" dirty="0"/>
              <a:t>+ </a:t>
            </a:r>
            <a:r>
              <a:rPr lang="en-US" sz="4000" i="1" dirty="0" err="1"/>
              <a:t>yz</a:t>
            </a:r>
            <a:r>
              <a:rPr lang="en-US" sz="4000" i="1" dirty="0" smtClean="0"/>
              <a:t>)’ </a:t>
            </a:r>
          </a:p>
          <a:p>
            <a:pPr>
              <a:buNone/>
            </a:pPr>
            <a:r>
              <a:rPr lang="en-US" sz="4000" i="1" dirty="0"/>
              <a:t>	</a:t>
            </a:r>
            <a:r>
              <a:rPr lang="en-US" sz="4000" i="1" dirty="0" smtClean="0"/>
              <a:t>	= x’ </a:t>
            </a:r>
            <a:r>
              <a:rPr lang="en-US" sz="4000" i="1" dirty="0"/>
              <a:t>+ (</a:t>
            </a:r>
            <a:r>
              <a:rPr lang="en-US" sz="4000" i="1" dirty="0" err="1" smtClean="0"/>
              <a:t>y’z</a:t>
            </a:r>
            <a:r>
              <a:rPr lang="en-US" sz="4000" i="1" dirty="0" smtClean="0"/>
              <a:t>’)’(</a:t>
            </a:r>
            <a:r>
              <a:rPr lang="en-US" sz="4000" i="1" dirty="0" err="1"/>
              <a:t>yz</a:t>
            </a:r>
            <a:r>
              <a:rPr lang="en-US" sz="4000" i="1" dirty="0" smtClean="0"/>
              <a:t>)’</a:t>
            </a:r>
            <a:endParaRPr lang="en-US" sz="4000" i="1" dirty="0"/>
          </a:p>
          <a:p>
            <a:pPr>
              <a:buNone/>
            </a:pPr>
            <a:r>
              <a:rPr lang="en-US" sz="4000" dirty="0" smtClean="0"/>
              <a:t>		= </a:t>
            </a:r>
            <a:r>
              <a:rPr lang="en-US" sz="4000" i="1" dirty="0" smtClean="0"/>
              <a:t>x’ </a:t>
            </a:r>
            <a:r>
              <a:rPr lang="en-US" sz="4000" i="1" dirty="0"/>
              <a:t>+ (y + z)(</a:t>
            </a:r>
            <a:r>
              <a:rPr lang="en-US" sz="4000" i="1" dirty="0" smtClean="0"/>
              <a:t>y’ </a:t>
            </a:r>
            <a:r>
              <a:rPr lang="en-US" sz="4000" i="1" dirty="0"/>
              <a:t>+ </a:t>
            </a:r>
            <a:r>
              <a:rPr lang="en-US" sz="4000" i="1" dirty="0" smtClean="0"/>
              <a:t>z’)</a:t>
            </a:r>
            <a:endParaRPr lang="en-US" sz="4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2762"/>
          </a:xfrm>
        </p:spPr>
        <p:txBody>
          <a:bodyPr>
            <a:normAutofit/>
          </a:bodyPr>
          <a:lstStyle/>
          <a:p>
            <a:pPr algn="just"/>
            <a:r>
              <a:rPr lang="en-US" sz="3600" b="1" dirty="0" smtClean="0">
                <a:solidFill>
                  <a:srgbClr val="C00000"/>
                </a:solidFill>
              </a:rPr>
              <a:t>Example:</a:t>
            </a:r>
            <a:r>
              <a:rPr lang="en-US" sz="3600" b="1" dirty="0" smtClean="0"/>
              <a:t> </a:t>
            </a:r>
            <a:r>
              <a:rPr lang="en-US" sz="3600" b="1" dirty="0">
                <a:solidFill>
                  <a:srgbClr val="002060"/>
                </a:solidFill>
              </a:rPr>
              <a:t>Find the complement of the </a:t>
            </a:r>
            <a:r>
              <a:rPr lang="en-US" sz="3600" b="1" dirty="0" smtClean="0">
                <a:solidFill>
                  <a:srgbClr val="002060"/>
                </a:solidFill>
              </a:rPr>
              <a:t>function </a:t>
            </a:r>
            <a:r>
              <a:rPr lang="en-US" sz="3600" b="1" i="1" dirty="0" smtClean="0">
                <a:solidFill>
                  <a:srgbClr val="002060"/>
                </a:solidFill>
              </a:rPr>
              <a:t>F</a:t>
            </a:r>
            <a:r>
              <a:rPr lang="en-US" sz="3600" b="1" i="1" baseline="-25000" dirty="0" smtClean="0">
                <a:solidFill>
                  <a:srgbClr val="002060"/>
                </a:solidFill>
              </a:rPr>
              <a:t>1</a:t>
            </a:r>
            <a:r>
              <a:rPr lang="en-US" sz="3600" b="1" i="1" dirty="0" smtClean="0">
                <a:solidFill>
                  <a:srgbClr val="002060"/>
                </a:solidFill>
              </a:rPr>
              <a:t> </a:t>
            </a:r>
            <a:r>
              <a:rPr lang="en-US" sz="3600" b="1" dirty="0" smtClean="0">
                <a:solidFill>
                  <a:srgbClr val="002060"/>
                </a:solidFill>
              </a:rPr>
              <a:t>=</a:t>
            </a:r>
            <a:r>
              <a:rPr lang="en-US" sz="3600" b="1" i="1" dirty="0" smtClean="0">
                <a:solidFill>
                  <a:srgbClr val="002060"/>
                </a:solidFill>
              </a:rPr>
              <a:t> </a:t>
            </a:r>
            <a:r>
              <a:rPr lang="en-US" sz="3600" b="1" i="1" dirty="0" err="1" smtClean="0">
                <a:solidFill>
                  <a:srgbClr val="002060"/>
                </a:solidFill>
              </a:rPr>
              <a:t>x’yz</a:t>
            </a:r>
            <a:r>
              <a:rPr lang="en-US" sz="3600" b="1" i="1" dirty="0" smtClean="0">
                <a:solidFill>
                  <a:srgbClr val="002060"/>
                </a:solidFill>
              </a:rPr>
              <a:t>’ </a:t>
            </a:r>
            <a:r>
              <a:rPr lang="en-US" sz="3600" b="1" dirty="0" smtClean="0">
                <a:solidFill>
                  <a:srgbClr val="002060"/>
                </a:solidFill>
              </a:rPr>
              <a:t>+</a:t>
            </a:r>
            <a:r>
              <a:rPr lang="en-US" sz="3600" b="1" i="1" dirty="0" smtClean="0">
                <a:solidFill>
                  <a:srgbClr val="002060"/>
                </a:solidFill>
              </a:rPr>
              <a:t> </a:t>
            </a:r>
            <a:r>
              <a:rPr lang="en-US" sz="3600" b="1" i="1" dirty="0" err="1" smtClean="0">
                <a:solidFill>
                  <a:srgbClr val="002060"/>
                </a:solidFill>
              </a:rPr>
              <a:t>x’y’z</a:t>
            </a:r>
            <a:r>
              <a:rPr lang="en-US" sz="3600" b="1" i="1" dirty="0" smtClean="0">
                <a:solidFill>
                  <a:srgbClr val="002060"/>
                </a:solidFill>
              </a:rPr>
              <a:t> </a:t>
            </a:r>
            <a:r>
              <a:rPr lang="en-US" sz="3600" b="1" dirty="0" smtClean="0">
                <a:solidFill>
                  <a:srgbClr val="002060"/>
                </a:solidFill>
              </a:rPr>
              <a:t>by </a:t>
            </a:r>
            <a:r>
              <a:rPr lang="en-US" sz="3600" b="1" dirty="0">
                <a:solidFill>
                  <a:srgbClr val="002060"/>
                </a:solidFill>
              </a:rPr>
              <a:t>taking their </a:t>
            </a:r>
            <a:r>
              <a:rPr lang="en-US" sz="3600" b="1" dirty="0" smtClean="0">
                <a:solidFill>
                  <a:srgbClr val="002060"/>
                </a:solidFill>
              </a:rPr>
              <a:t>duals and </a:t>
            </a:r>
            <a:r>
              <a:rPr lang="en-US" sz="3600" b="1" dirty="0">
                <a:solidFill>
                  <a:srgbClr val="002060"/>
                </a:solidFill>
              </a:rPr>
              <a:t>complementing each </a:t>
            </a:r>
            <a:r>
              <a:rPr lang="en-US" sz="3600" b="1" dirty="0" smtClean="0">
                <a:solidFill>
                  <a:srgbClr val="002060"/>
                </a:solidFill>
              </a:rPr>
              <a:t>literal.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3600" b="1" i="1" dirty="0" smtClean="0">
                <a:solidFill>
                  <a:srgbClr val="0070C0"/>
                </a:solidFill>
              </a:rPr>
              <a:t>Solution</a:t>
            </a:r>
            <a:endParaRPr lang="en-US" sz="3600" b="1" dirty="0" smtClean="0"/>
          </a:p>
          <a:p>
            <a:r>
              <a:rPr lang="en-US" sz="3600" i="1" dirty="0" smtClean="0"/>
              <a:t>F</a:t>
            </a:r>
            <a:r>
              <a:rPr lang="en-US" sz="3600" i="1" baseline="-25000" dirty="0" smtClean="0"/>
              <a:t>1</a:t>
            </a:r>
            <a:r>
              <a:rPr lang="pl-PL" sz="3600" dirty="0" smtClean="0"/>
              <a:t> = </a:t>
            </a:r>
            <a:r>
              <a:rPr lang="pl-PL" sz="3600" i="1" dirty="0" smtClean="0"/>
              <a:t>x</a:t>
            </a:r>
            <a:r>
              <a:rPr lang="en-US" sz="3600" i="1" dirty="0" smtClean="0"/>
              <a:t>’</a:t>
            </a:r>
            <a:r>
              <a:rPr lang="pl-PL" sz="3600" i="1" dirty="0" smtClean="0"/>
              <a:t>yz</a:t>
            </a:r>
            <a:r>
              <a:rPr lang="en-US" sz="3600" i="1" dirty="0" smtClean="0"/>
              <a:t>’</a:t>
            </a:r>
            <a:r>
              <a:rPr lang="pl-PL" sz="3600" i="1" dirty="0" smtClean="0"/>
              <a:t> </a:t>
            </a:r>
            <a:r>
              <a:rPr lang="pl-PL" sz="3600" dirty="0" smtClean="0"/>
              <a:t>+</a:t>
            </a:r>
            <a:r>
              <a:rPr lang="pl-PL" sz="3600" i="1" dirty="0" smtClean="0"/>
              <a:t> x</a:t>
            </a:r>
            <a:r>
              <a:rPr lang="en-US" sz="3600" i="1" dirty="0" smtClean="0"/>
              <a:t>’</a:t>
            </a:r>
            <a:r>
              <a:rPr lang="pl-PL" sz="3600" i="1" dirty="0" smtClean="0"/>
              <a:t>y</a:t>
            </a:r>
            <a:r>
              <a:rPr lang="en-US" sz="3600" i="1" dirty="0" smtClean="0"/>
              <a:t>’</a:t>
            </a:r>
            <a:r>
              <a:rPr lang="pl-PL" sz="3600" i="1" dirty="0" smtClean="0"/>
              <a:t>z</a:t>
            </a:r>
            <a:endParaRPr lang="en-US" sz="3600" i="1" dirty="0" smtClean="0"/>
          </a:p>
          <a:p>
            <a:r>
              <a:rPr lang="en-US" sz="3600" dirty="0" smtClean="0"/>
              <a:t>The </a:t>
            </a:r>
            <a:r>
              <a:rPr lang="en-US" sz="3600" dirty="0"/>
              <a:t>dual of </a:t>
            </a:r>
            <a:r>
              <a:rPr lang="en-US" sz="3600" i="1" dirty="0"/>
              <a:t>F</a:t>
            </a:r>
            <a:r>
              <a:rPr lang="en-US" sz="3600" i="1" baseline="-25000" dirty="0"/>
              <a:t>1</a:t>
            </a:r>
            <a:r>
              <a:rPr lang="en-US" sz="3600" i="1" dirty="0"/>
              <a:t> </a:t>
            </a:r>
            <a:r>
              <a:rPr lang="en-US" sz="3600" dirty="0"/>
              <a:t>is </a:t>
            </a:r>
            <a:r>
              <a:rPr lang="en-US" sz="3600" i="1" dirty="0" smtClean="0"/>
              <a:t>(x’ </a:t>
            </a:r>
            <a:r>
              <a:rPr lang="en-US" sz="3600" i="1" dirty="0"/>
              <a:t>+ y + </a:t>
            </a:r>
            <a:r>
              <a:rPr lang="en-US" sz="3600" i="1" dirty="0" smtClean="0"/>
              <a:t>z’)(x’ </a:t>
            </a:r>
            <a:r>
              <a:rPr lang="en-US" sz="3600" i="1" dirty="0"/>
              <a:t>+ </a:t>
            </a:r>
            <a:r>
              <a:rPr lang="en-US" sz="3600" i="1" dirty="0" smtClean="0"/>
              <a:t>y’ </a:t>
            </a:r>
            <a:r>
              <a:rPr lang="en-US" sz="3600" i="1" dirty="0"/>
              <a:t>+ z</a:t>
            </a:r>
            <a:r>
              <a:rPr lang="en-US" sz="3600" i="1" dirty="0" smtClean="0"/>
              <a:t>)</a:t>
            </a:r>
            <a:endParaRPr lang="en-US" sz="3600" i="1" dirty="0"/>
          </a:p>
          <a:p>
            <a:r>
              <a:rPr lang="es-ES" sz="3600" dirty="0" err="1"/>
              <a:t>Complement</a:t>
            </a:r>
            <a:r>
              <a:rPr lang="es-ES" sz="3600" dirty="0"/>
              <a:t> </a:t>
            </a:r>
            <a:r>
              <a:rPr lang="es-ES" sz="3600" dirty="0" err="1"/>
              <a:t>each</a:t>
            </a:r>
            <a:r>
              <a:rPr lang="es-ES" sz="3600" dirty="0"/>
              <a:t> literal: </a:t>
            </a:r>
            <a:endParaRPr lang="es-ES" sz="3600" dirty="0" smtClean="0"/>
          </a:p>
          <a:p>
            <a:pPr>
              <a:buNone/>
            </a:pPr>
            <a:r>
              <a:rPr lang="es-ES" sz="3600" dirty="0"/>
              <a:t>	</a:t>
            </a:r>
            <a:r>
              <a:rPr lang="es-ES" sz="3600" dirty="0" smtClean="0"/>
              <a:t>(</a:t>
            </a:r>
            <a:r>
              <a:rPr lang="es-ES" sz="3600" i="1" dirty="0"/>
              <a:t>x + </a:t>
            </a:r>
            <a:r>
              <a:rPr lang="es-ES" sz="3600" i="1" dirty="0" smtClean="0"/>
              <a:t>y’ </a:t>
            </a:r>
            <a:r>
              <a:rPr lang="es-ES" sz="3600" i="1" dirty="0"/>
              <a:t>+ z)(x + y + </a:t>
            </a:r>
            <a:r>
              <a:rPr lang="es-ES" sz="3600" i="1" dirty="0" smtClean="0"/>
              <a:t>z’) </a:t>
            </a:r>
            <a:r>
              <a:rPr lang="es-ES" sz="3600" dirty="0"/>
              <a:t>=</a:t>
            </a:r>
            <a:r>
              <a:rPr lang="es-ES" sz="3600" i="1" dirty="0"/>
              <a:t> </a:t>
            </a:r>
            <a:r>
              <a:rPr lang="es-ES" sz="3600" i="1" dirty="0" smtClean="0"/>
              <a:t>F</a:t>
            </a:r>
            <a:r>
              <a:rPr lang="es-ES" sz="3600" i="1" baseline="-25000" dirty="0" smtClean="0"/>
              <a:t>1</a:t>
            </a:r>
            <a:r>
              <a:rPr lang="es-ES" sz="3600" i="1" dirty="0" smtClean="0"/>
              <a:t>’</a:t>
            </a:r>
            <a:endParaRPr lang="es-ES" sz="3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2762"/>
          </a:xfrm>
        </p:spPr>
        <p:txBody>
          <a:bodyPr>
            <a:normAutofit/>
          </a:bodyPr>
          <a:lstStyle/>
          <a:p>
            <a:pPr algn="just"/>
            <a:r>
              <a:rPr lang="en-US" sz="3600" b="1" dirty="0" smtClean="0">
                <a:solidFill>
                  <a:srgbClr val="C00000"/>
                </a:solidFill>
              </a:rPr>
              <a:t>Example: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rgbClr val="002060"/>
                </a:solidFill>
              </a:rPr>
              <a:t>Find the complement of the function </a:t>
            </a:r>
            <a:r>
              <a:rPr lang="en-US" sz="3600" b="1" i="1" dirty="0" smtClean="0">
                <a:solidFill>
                  <a:srgbClr val="002060"/>
                </a:solidFill>
              </a:rPr>
              <a:t>F</a:t>
            </a:r>
            <a:r>
              <a:rPr lang="en-US" sz="3600" b="1" i="1" baseline="-25000" dirty="0" smtClean="0">
                <a:solidFill>
                  <a:srgbClr val="002060"/>
                </a:solidFill>
              </a:rPr>
              <a:t>2</a:t>
            </a:r>
            <a:r>
              <a:rPr lang="en-US" sz="3600" b="1" i="1" dirty="0" smtClean="0">
                <a:solidFill>
                  <a:srgbClr val="002060"/>
                </a:solidFill>
              </a:rPr>
              <a:t> </a:t>
            </a:r>
            <a:r>
              <a:rPr lang="en-US" sz="3600" b="1" dirty="0" smtClean="0">
                <a:solidFill>
                  <a:srgbClr val="002060"/>
                </a:solidFill>
              </a:rPr>
              <a:t>=</a:t>
            </a:r>
            <a:r>
              <a:rPr lang="en-US" sz="3600" b="1" i="1" dirty="0" smtClean="0">
                <a:solidFill>
                  <a:srgbClr val="002060"/>
                </a:solidFill>
              </a:rPr>
              <a:t> x(</a:t>
            </a:r>
            <a:r>
              <a:rPr lang="en-US" sz="3600" b="1" i="1" dirty="0" err="1" smtClean="0">
                <a:solidFill>
                  <a:srgbClr val="002060"/>
                </a:solidFill>
              </a:rPr>
              <a:t>y’z</a:t>
            </a:r>
            <a:r>
              <a:rPr lang="en-US" sz="3600" b="1" i="1" dirty="0" smtClean="0">
                <a:solidFill>
                  <a:srgbClr val="002060"/>
                </a:solidFill>
              </a:rPr>
              <a:t>’ </a:t>
            </a:r>
            <a:r>
              <a:rPr lang="en-US" sz="3600" b="1" dirty="0" smtClean="0">
                <a:solidFill>
                  <a:srgbClr val="002060"/>
                </a:solidFill>
              </a:rPr>
              <a:t>+</a:t>
            </a:r>
            <a:r>
              <a:rPr lang="en-US" sz="3600" b="1" i="1" dirty="0" smtClean="0">
                <a:solidFill>
                  <a:srgbClr val="002060"/>
                </a:solidFill>
              </a:rPr>
              <a:t> </a:t>
            </a:r>
            <a:r>
              <a:rPr lang="en-US" sz="3600" b="1" i="1" dirty="0" err="1" smtClean="0">
                <a:solidFill>
                  <a:srgbClr val="002060"/>
                </a:solidFill>
              </a:rPr>
              <a:t>yz</a:t>
            </a:r>
            <a:r>
              <a:rPr lang="en-US" sz="3600" b="1" i="1" dirty="0" smtClean="0">
                <a:solidFill>
                  <a:srgbClr val="002060"/>
                </a:solidFill>
              </a:rPr>
              <a:t>) </a:t>
            </a:r>
            <a:r>
              <a:rPr lang="en-US" sz="3600" b="1" dirty="0" smtClean="0">
                <a:solidFill>
                  <a:srgbClr val="002060"/>
                </a:solidFill>
              </a:rPr>
              <a:t>by taking their duals and complementing each literal.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3600" b="1" i="1" dirty="0" smtClean="0">
                <a:solidFill>
                  <a:srgbClr val="0070C0"/>
                </a:solidFill>
              </a:rPr>
              <a:t>Solution</a:t>
            </a:r>
            <a:endParaRPr lang="en-US" sz="3600" b="1" dirty="0" smtClean="0"/>
          </a:p>
          <a:p>
            <a:r>
              <a:rPr lang="en-US" sz="3600" i="1" dirty="0" smtClean="0"/>
              <a:t>F</a:t>
            </a:r>
            <a:r>
              <a:rPr lang="en-US" sz="3600" i="1" baseline="-25000" dirty="0" smtClean="0"/>
              <a:t>2</a:t>
            </a:r>
            <a:r>
              <a:rPr lang="en-US" sz="3600" i="1" dirty="0" smtClean="0"/>
              <a:t> = x(</a:t>
            </a:r>
            <a:r>
              <a:rPr lang="en-US" sz="3600" i="1" dirty="0" err="1" smtClean="0"/>
              <a:t>y’z</a:t>
            </a:r>
            <a:r>
              <a:rPr lang="en-US" sz="3600" i="1" dirty="0" smtClean="0"/>
              <a:t>’ + </a:t>
            </a:r>
            <a:r>
              <a:rPr lang="en-US" sz="3600" i="1" dirty="0" err="1" smtClean="0"/>
              <a:t>yz</a:t>
            </a:r>
            <a:r>
              <a:rPr lang="en-US" sz="3600" i="1" dirty="0" smtClean="0"/>
              <a:t>) </a:t>
            </a:r>
          </a:p>
          <a:p>
            <a:r>
              <a:rPr lang="en-US" sz="3600" dirty="0" smtClean="0"/>
              <a:t>The dual of </a:t>
            </a:r>
            <a:r>
              <a:rPr lang="en-US" sz="3600" i="1" dirty="0" smtClean="0"/>
              <a:t>F</a:t>
            </a:r>
            <a:r>
              <a:rPr lang="en-US" sz="3600" i="1" baseline="-25000" dirty="0" smtClean="0"/>
              <a:t>2</a:t>
            </a:r>
            <a:r>
              <a:rPr lang="en-US" sz="3600" i="1" dirty="0" smtClean="0"/>
              <a:t> </a:t>
            </a:r>
            <a:r>
              <a:rPr lang="en-US" sz="3600" dirty="0" smtClean="0"/>
              <a:t>is</a:t>
            </a:r>
            <a:r>
              <a:rPr lang="en-US" sz="3600" i="1" dirty="0" smtClean="0"/>
              <a:t> x + (y’ + z’)(y + z)</a:t>
            </a:r>
          </a:p>
          <a:p>
            <a:r>
              <a:rPr lang="es-ES" sz="3600" dirty="0" err="1" smtClean="0"/>
              <a:t>Complement</a:t>
            </a:r>
            <a:r>
              <a:rPr lang="es-ES" sz="3600" dirty="0" smtClean="0"/>
              <a:t> </a:t>
            </a:r>
            <a:r>
              <a:rPr lang="es-ES" sz="3600" dirty="0" err="1" smtClean="0"/>
              <a:t>each</a:t>
            </a:r>
            <a:r>
              <a:rPr lang="es-ES" sz="3600" dirty="0" smtClean="0"/>
              <a:t> literal: </a:t>
            </a:r>
          </a:p>
          <a:p>
            <a:pPr>
              <a:buNone/>
            </a:pPr>
            <a:r>
              <a:rPr lang="es-ES" sz="3600" i="1" dirty="0" smtClean="0"/>
              <a:t>	x’ + (y + z)(y’ + z’) </a:t>
            </a:r>
            <a:r>
              <a:rPr lang="es-ES" sz="3600" dirty="0" smtClean="0"/>
              <a:t>=</a:t>
            </a:r>
            <a:r>
              <a:rPr lang="es-ES" sz="3600" i="1" dirty="0" smtClean="0"/>
              <a:t> F</a:t>
            </a:r>
            <a:r>
              <a:rPr lang="es-ES" sz="3600" i="1" baseline="-25000" dirty="0" smtClean="0"/>
              <a:t>2</a:t>
            </a:r>
            <a:r>
              <a:rPr lang="es-ES" sz="3600" i="1" dirty="0" smtClean="0"/>
              <a:t>’</a:t>
            </a:r>
            <a:endParaRPr lang="es-ES" sz="3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06562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 smtClean="0">
                <a:solidFill>
                  <a:srgbClr val="C00000"/>
                </a:solidFill>
              </a:rPr>
              <a:t>Example: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Find </a:t>
            </a:r>
            <a:r>
              <a:rPr lang="en-US" b="1" dirty="0">
                <a:solidFill>
                  <a:srgbClr val="002060"/>
                </a:solidFill>
              </a:rPr>
              <a:t>the complement of </a:t>
            </a:r>
            <a:r>
              <a:rPr lang="en-US" b="1" dirty="0" smtClean="0">
                <a:solidFill>
                  <a:srgbClr val="002060"/>
                </a:solidFill>
              </a:rPr>
              <a:t>      </a:t>
            </a:r>
            <a:r>
              <a:rPr lang="en-US" b="1" i="1" dirty="0" smtClean="0">
                <a:solidFill>
                  <a:srgbClr val="002060"/>
                </a:solidFill>
              </a:rPr>
              <a:t>F </a:t>
            </a:r>
            <a:r>
              <a:rPr lang="en-US" b="1" i="1" dirty="0">
                <a:solidFill>
                  <a:srgbClr val="002060"/>
                </a:solidFill>
              </a:rPr>
              <a:t>= </a:t>
            </a:r>
            <a:r>
              <a:rPr lang="en-US" b="1" i="1" dirty="0" smtClean="0">
                <a:solidFill>
                  <a:srgbClr val="002060"/>
                </a:solidFill>
              </a:rPr>
              <a:t>x </a:t>
            </a:r>
            <a:r>
              <a:rPr lang="en-US" b="1" i="1" dirty="0">
                <a:solidFill>
                  <a:srgbClr val="002060"/>
                </a:solidFill>
              </a:rPr>
              <a:t>+ </a:t>
            </a:r>
            <a:r>
              <a:rPr lang="en-US" b="1" i="1" dirty="0" err="1">
                <a:solidFill>
                  <a:srgbClr val="002060"/>
                </a:solidFill>
              </a:rPr>
              <a:t>yz</a:t>
            </a:r>
            <a:r>
              <a:rPr lang="en-US" b="1" i="1" dirty="0">
                <a:solidFill>
                  <a:srgbClr val="002060"/>
                </a:solidFill>
              </a:rPr>
              <a:t>; </a:t>
            </a:r>
            <a:r>
              <a:rPr lang="en-US" b="1" dirty="0">
                <a:solidFill>
                  <a:srgbClr val="002060"/>
                </a:solidFill>
              </a:rPr>
              <a:t>then show that </a:t>
            </a:r>
            <a:r>
              <a:rPr lang="en-US" b="1" i="1" dirty="0" smtClean="0">
                <a:solidFill>
                  <a:srgbClr val="002060"/>
                </a:solidFill>
              </a:rPr>
              <a:t>FF’ </a:t>
            </a:r>
            <a:r>
              <a:rPr lang="en-US" b="1" dirty="0">
                <a:solidFill>
                  <a:srgbClr val="002060"/>
                </a:solidFill>
              </a:rPr>
              <a:t>= 0 and 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i="1" dirty="0" smtClean="0">
                <a:solidFill>
                  <a:srgbClr val="002060"/>
                </a:solidFill>
              </a:rPr>
              <a:t>F </a:t>
            </a:r>
            <a:r>
              <a:rPr lang="en-US" b="1" i="1" dirty="0">
                <a:solidFill>
                  <a:srgbClr val="002060"/>
                </a:solidFill>
              </a:rPr>
              <a:t>+ </a:t>
            </a:r>
            <a:r>
              <a:rPr lang="en-US" b="1" i="1" dirty="0" smtClean="0">
                <a:solidFill>
                  <a:srgbClr val="002060"/>
                </a:solidFill>
              </a:rPr>
              <a:t>F’ </a:t>
            </a:r>
            <a:r>
              <a:rPr lang="en-US" b="1" dirty="0">
                <a:solidFill>
                  <a:srgbClr val="002060"/>
                </a:solidFill>
              </a:rPr>
              <a:t>= 1.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40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i="1" dirty="0" smtClean="0">
                <a:solidFill>
                  <a:srgbClr val="0070C0"/>
                </a:solidFill>
              </a:rPr>
              <a:t>Solution</a:t>
            </a:r>
          </a:p>
          <a:p>
            <a:r>
              <a:rPr lang="en-US" i="1" dirty="0" smtClean="0"/>
              <a:t>F = x + </a:t>
            </a:r>
            <a:r>
              <a:rPr lang="en-US" i="1" dirty="0" err="1" smtClean="0"/>
              <a:t>yz</a:t>
            </a:r>
            <a:endParaRPr lang="en-US" i="1" dirty="0" smtClean="0"/>
          </a:p>
          <a:p>
            <a:r>
              <a:rPr lang="en-US" i="1" dirty="0" smtClean="0"/>
              <a:t>F’ = (x + </a:t>
            </a:r>
            <a:r>
              <a:rPr lang="en-US" i="1" dirty="0" err="1" smtClean="0"/>
              <a:t>yz</a:t>
            </a:r>
            <a:r>
              <a:rPr lang="en-US" i="1" dirty="0" smtClean="0"/>
              <a:t>)’ = x’ (</a:t>
            </a:r>
            <a:r>
              <a:rPr lang="en-US" i="1" dirty="0" err="1" smtClean="0"/>
              <a:t>yz</a:t>
            </a:r>
            <a:r>
              <a:rPr lang="en-US" i="1" dirty="0" smtClean="0"/>
              <a:t>)’ = x’(y’ + z’) = </a:t>
            </a:r>
            <a:r>
              <a:rPr lang="en-US" i="1" dirty="0" err="1" smtClean="0"/>
              <a:t>x’y</a:t>
            </a:r>
            <a:r>
              <a:rPr lang="en-US" i="1" dirty="0" smtClean="0"/>
              <a:t>’ + </a:t>
            </a:r>
            <a:r>
              <a:rPr lang="en-US" i="1" dirty="0" err="1" smtClean="0"/>
              <a:t>x’z</a:t>
            </a:r>
            <a:r>
              <a:rPr lang="en-US" i="1" dirty="0" smtClean="0"/>
              <a:t>’</a:t>
            </a:r>
          </a:p>
          <a:p>
            <a:r>
              <a:rPr lang="en-US" i="1" dirty="0" smtClean="0"/>
              <a:t>FF’ = (x + </a:t>
            </a:r>
            <a:r>
              <a:rPr lang="en-US" i="1" dirty="0" err="1" smtClean="0"/>
              <a:t>yz</a:t>
            </a:r>
            <a:r>
              <a:rPr lang="en-US" i="1" dirty="0" smtClean="0"/>
              <a:t>) (</a:t>
            </a:r>
            <a:r>
              <a:rPr lang="en-US" i="1" dirty="0" err="1" smtClean="0"/>
              <a:t>x’y</a:t>
            </a:r>
            <a:r>
              <a:rPr lang="en-US" i="1" dirty="0" smtClean="0"/>
              <a:t>’ + </a:t>
            </a:r>
            <a:r>
              <a:rPr lang="en-US" i="1" dirty="0" err="1" smtClean="0"/>
              <a:t>x’z</a:t>
            </a:r>
            <a:r>
              <a:rPr lang="en-US" i="1" dirty="0" smtClean="0"/>
              <a:t>’)</a:t>
            </a:r>
          </a:p>
          <a:p>
            <a:pPr>
              <a:buNone/>
            </a:pPr>
            <a:r>
              <a:rPr lang="en-US" i="1" dirty="0"/>
              <a:t>	</a:t>
            </a:r>
            <a:r>
              <a:rPr lang="en-US" i="1" dirty="0" smtClean="0"/>
              <a:t>	= </a:t>
            </a:r>
            <a:r>
              <a:rPr lang="en-US" i="1" dirty="0" err="1" smtClean="0"/>
              <a:t>xx’y</a:t>
            </a:r>
            <a:r>
              <a:rPr lang="en-US" i="1" dirty="0" smtClean="0"/>
              <a:t>’ + </a:t>
            </a:r>
            <a:r>
              <a:rPr lang="en-US" i="1" dirty="0" err="1" smtClean="0"/>
              <a:t>xx’z</a:t>
            </a:r>
            <a:r>
              <a:rPr lang="en-US" i="1" dirty="0" smtClean="0"/>
              <a:t>’ + </a:t>
            </a:r>
            <a:r>
              <a:rPr lang="en-US" i="1" dirty="0" err="1" smtClean="0"/>
              <a:t>yzx’y</a:t>
            </a:r>
            <a:r>
              <a:rPr lang="en-US" i="1" dirty="0" smtClean="0"/>
              <a:t>’ + </a:t>
            </a:r>
            <a:r>
              <a:rPr lang="en-US" i="1" dirty="0" err="1" smtClean="0"/>
              <a:t>yzx’z</a:t>
            </a:r>
            <a:r>
              <a:rPr lang="en-US" i="1" dirty="0" smtClean="0"/>
              <a:t>’ = 0</a:t>
            </a:r>
          </a:p>
          <a:p>
            <a:r>
              <a:rPr lang="en-US" i="1" dirty="0" smtClean="0"/>
              <a:t>F + F’ = (x + </a:t>
            </a:r>
            <a:r>
              <a:rPr lang="en-US" i="1" dirty="0" err="1" smtClean="0"/>
              <a:t>yz</a:t>
            </a:r>
            <a:r>
              <a:rPr lang="en-US" i="1" dirty="0" smtClean="0"/>
              <a:t>) + (x + </a:t>
            </a:r>
            <a:r>
              <a:rPr lang="en-US" i="1" dirty="0" err="1" smtClean="0"/>
              <a:t>yz</a:t>
            </a:r>
            <a:r>
              <a:rPr lang="en-US" i="1" dirty="0" smtClean="0"/>
              <a:t>)’ = 1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6162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rgbClr val="C00000"/>
                </a:solidFill>
              </a:rPr>
              <a:t>Example: </a:t>
            </a:r>
            <a:r>
              <a:rPr lang="en-US" b="1" dirty="0">
                <a:solidFill>
                  <a:srgbClr val="002060"/>
                </a:solidFill>
              </a:rPr>
              <a:t>Draw logic diagrams to implement the following Boolean </a:t>
            </a:r>
            <a:r>
              <a:rPr lang="en-US" b="1" dirty="0" smtClean="0">
                <a:solidFill>
                  <a:srgbClr val="002060"/>
                </a:solidFill>
              </a:rPr>
              <a:t>expression: </a:t>
            </a:r>
            <a:r>
              <a:rPr lang="en-US" b="1" i="1" dirty="0" smtClean="0">
                <a:solidFill>
                  <a:srgbClr val="002060"/>
                </a:solidFill>
              </a:rPr>
              <a:t>F</a:t>
            </a:r>
            <a:r>
              <a:rPr lang="en-US" b="1" i="1" baseline="-25000" dirty="0" smtClean="0">
                <a:solidFill>
                  <a:srgbClr val="002060"/>
                </a:solidFill>
              </a:rPr>
              <a:t>1</a:t>
            </a:r>
            <a:r>
              <a:rPr lang="en-US" b="1" i="1" dirty="0" smtClean="0">
                <a:solidFill>
                  <a:srgbClr val="002060"/>
                </a:solidFill>
              </a:rPr>
              <a:t> = x + </a:t>
            </a:r>
            <a:r>
              <a:rPr lang="en-US" b="1" i="1" dirty="0" err="1" smtClean="0">
                <a:solidFill>
                  <a:srgbClr val="002060"/>
                </a:solidFill>
              </a:rPr>
              <a:t>y’z</a:t>
            </a:r>
            <a:r>
              <a:rPr lang="en-US" b="1" i="1" dirty="0" smtClean="0">
                <a:solidFill>
                  <a:srgbClr val="002060"/>
                </a:solidFill>
              </a:rPr>
              <a:t> </a:t>
            </a:r>
            <a:endParaRPr lang="en-US" b="1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67000"/>
            <a:ext cx="832835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4190999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Reducing Boolean </a:t>
            </a:r>
            <a:r>
              <a:rPr lang="en-US" sz="6600" b="1" dirty="0" smtClean="0">
                <a:solidFill>
                  <a:srgbClr val="00B050"/>
                </a:solidFill>
              </a:rPr>
              <a:t>Expressions</a:t>
            </a:r>
            <a:br>
              <a:rPr lang="en-US" sz="6600" b="1" dirty="0" smtClean="0">
                <a:solidFill>
                  <a:srgbClr val="00B050"/>
                </a:solidFill>
              </a:rPr>
            </a:br>
            <a:r>
              <a:rPr lang="en-US" sz="6600" b="1" dirty="0">
                <a:solidFill>
                  <a:srgbClr val="00B050"/>
                </a:solidFill>
              </a:rPr>
              <a:t>Boolean Expressions and Logic </a:t>
            </a:r>
            <a:r>
              <a:rPr lang="en-US" sz="6600" b="1" dirty="0" smtClean="0">
                <a:solidFill>
                  <a:srgbClr val="00B050"/>
                </a:solidFill>
              </a:rPr>
              <a:t>Diagrams</a:t>
            </a:r>
            <a:endParaRPr lang="en-US" sz="6600" b="1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875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0000"/>
                </a:solidFill>
              </a:rPr>
              <a:t>Example: </a:t>
            </a:r>
            <a:r>
              <a:rPr lang="en-US" b="1" dirty="0" smtClean="0">
                <a:solidFill>
                  <a:srgbClr val="002060"/>
                </a:solidFill>
              </a:rPr>
              <a:t>Draw logic diagrams to implement the following Boolean expression: </a:t>
            </a:r>
            <a:r>
              <a:rPr lang="en-US" b="1" i="1" dirty="0" smtClean="0">
                <a:solidFill>
                  <a:srgbClr val="002060"/>
                </a:solidFill>
              </a:rPr>
              <a:t>F</a:t>
            </a:r>
            <a:r>
              <a:rPr lang="en-US" b="1" i="1" baseline="-25000" dirty="0" smtClean="0">
                <a:solidFill>
                  <a:srgbClr val="002060"/>
                </a:solidFill>
              </a:rPr>
              <a:t>2</a:t>
            </a:r>
            <a:r>
              <a:rPr lang="en-US" b="1" i="1" dirty="0" smtClean="0">
                <a:solidFill>
                  <a:srgbClr val="002060"/>
                </a:solidFill>
              </a:rPr>
              <a:t> </a:t>
            </a:r>
            <a:r>
              <a:rPr lang="en-US" b="1" i="1" dirty="0">
                <a:solidFill>
                  <a:srgbClr val="002060"/>
                </a:solidFill>
              </a:rPr>
              <a:t>= </a:t>
            </a:r>
            <a:r>
              <a:rPr lang="en-US" b="1" i="1" dirty="0" err="1" smtClean="0">
                <a:solidFill>
                  <a:srgbClr val="002060"/>
                </a:solidFill>
              </a:rPr>
              <a:t>x’y’z</a:t>
            </a:r>
            <a:r>
              <a:rPr lang="en-US" b="1" i="1" dirty="0" smtClean="0">
                <a:solidFill>
                  <a:srgbClr val="002060"/>
                </a:solidFill>
              </a:rPr>
              <a:t> </a:t>
            </a:r>
            <a:r>
              <a:rPr lang="en-US" b="1" i="1" dirty="0">
                <a:solidFill>
                  <a:srgbClr val="002060"/>
                </a:solidFill>
              </a:rPr>
              <a:t>+ </a:t>
            </a:r>
            <a:r>
              <a:rPr lang="en-US" b="1" i="1" dirty="0" err="1" smtClean="0">
                <a:solidFill>
                  <a:srgbClr val="002060"/>
                </a:solidFill>
              </a:rPr>
              <a:t>x’yz</a:t>
            </a:r>
            <a:r>
              <a:rPr lang="en-US" b="1" i="1" dirty="0" smtClean="0">
                <a:solidFill>
                  <a:srgbClr val="002060"/>
                </a:solidFill>
              </a:rPr>
              <a:t> </a:t>
            </a:r>
            <a:r>
              <a:rPr lang="en-US" b="1" i="1" dirty="0">
                <a:solidFill>
                  <a:srgbClr val="002060"/>
                </a:solidFill>
              </a:rPr>
              <a:t>+ </a:t>
            </a:r>
            <a:r>
              <a:rPr lang="en-US" b="1" i="1" dirty="0" err="1" smtClean="0">
                <a:solidFill>
                  <a:srgbClr val="002060"/>
                </a:solidFill>
              </a:rPr>
              <a:t>xy</a:t>
            </a:r>
            <a:r>
              <a:rPr lang="en-US" b="1" i="1" dirty="0" smtClean="0">
                <a:solidFill>
                  <a:srgbClr val="002060"/>
                </a:solidFill>
              </a:rPr>
              <a:t>’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362200"/>
            <a:ext cx="8217137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i="1" dirty="0"/>
              <a:t>F</a:t>
            </a:r>
            <a:r>
              <a:rPr lang="es-ES" i="1" baseline="-25000" dirty="0"/>
              <a:t>2</a:t>
            </a:r>
            <a:r>
              <a:rPr lang="es-ES" i="1" dirty="0"/>
              <a:t> = </a:t>
            </a:r>
            <a:r>
              <a:rPr lang="es-ES" i="1" dirty="0" err="1" smtClean="0"/>
              <a:t>x’y’z</a:t>
            </a:r>
            <a:r>
              <a:rPr lang="es-ES" i="1" dirty="0" smtClean="0"/>
              <a:t> </a:t>
            </a:r>
            <a:r>
              <a:rPr lang="es-ES" i="1" dirty="0"/>
              <a:t>+ </a:t>
            </a:r>
            <a:r>
              <a:rPr lang="es-ES" i="1" dirty="0" err="1" smtClean="0"/>
              <a:t>x’yz</a:t>
            </a:r>
            <a:r>
              <a:rPr lang="es-ES" i="1" dirty="0" smtClean="0"/>
              <a:t> </a:t>
            </a:r>
            <a:r>
              <a:rPr lang="es-ES" i="1" dirty="0"/>
              <a:t>+ </a:t>
            </a:r>
            <a:r>
              <a:rPr lang="es-ES" i="1" dirty="0" err="1" smtClean="0"/>
              <a:t>xy</a:t>
            </a:r>
            <a:r>
              <a:rPr lang="es-ES" i="1" dirty="0" smtClean="0"/>
              <a:t>’ </a:t>
            </a:r>
          </a:p>
          <a:p>
            <a:pPr>
              <a:buNone/>
            </a:pPr>
            <a:r>
              <a:rPr lang="es-ES" i="1" dirty="0"/>
              <a:t>	</a:t>
            </a:r>
            <a:r>
              <a:rPr lang="es-ES" i="1" dirty="0" smtClean="0"/>
              <a:t>= </a:t>
            </a:r>
            <a:r>
              <a:rPr lang="es-ES" i="1" dirty="0" err="1" smtClean="0"/>
              <a:t>x’z</a:t>
            </a:r>
            <a:r>
              <a:rPr lang="es-ES" i="1" dirty="0" smtClean="0"/>
              <a:t>(y’ </a:t>
            </a:r>
            <a:r>
              <a:rPr lang="es-ES" i="1" dirty="0"/>
              <a:t>+ y) + </a:t>
            </a:r>
            <a:r>
              <a:rPr lang="es-ES" i="1" dirty="0" err="1" smtClean="0"/>
              <a:t>xy</a:t>
            </a:r>
            <a:r>
              <a:rPr lang="es-ES" i="1" dirty="0" smtClean="0"/>
              <a:t>’ </a:t>
            </a:r>
            <a:r>
              <a:rPr lang="es-ES" i="1" dirty="0"/>
              <a:t>= </a:t>
            </a:r>
            <a:r>
              <a:rPr lang="es-ES" i="1" dirty="0" err="1" smtClean="0"/>
              <a:t>x’z</a:t>
            </a:r>
            <a:r>
              <a:rPr lang="es-ES" i="1" dirty="0" smtClean="0"/>
              <a:t> </a:t>
            </a:r>
            <a:r>
              <a:rPr lang="es-ES" i="1" dirty="0"/>
              <a:t>+ </a:t>
            </a:r>
            <a:r>
              <a:rPr lang="es-ES" i="1" dirty="0" err="1" smtClean="0"/>
              <a:t>xy</a:t>
            </a:r>
            <a:r>
              <a:rPr lang="es-ES" i="1" dirty="0" smtClean="0"/>
              <a:t>’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95600"/>
            <a:ext cx="828932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9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0000"/>
                </a:solidFill>
              </a:rPr>
              <a:t>Example: </a:t>
            </a:r>
            <a:r>
              <a:rPr lang="en-US" b="1" dirty="0" smtClean="0">
                <a:solidFill>
                  <a:srgbClr val="002060"/>
                </a:solidFill>
              </a:rPr>
              <a:t>Draw logic diagrams to implement the following Boolean expression: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0"/>
            <a:ext cx="853906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1566813"/>
            <a:ext cx="2819400" cy="566787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35162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 smtClean="0">
                <a:solidFill>
                  <a:srgbClr val="C00000"/>
                </a:solidFill>
              </a:rPr>
              <a:t>Example: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Simplify </a:t>
            </a:r>
            <a:r>
              <a:rPr lang="en-US" b="1" dirty="0">
                <a:solidFill>
                  <a:srgbClr val="002060"/>
                </a:solidFill>
              </a:rPr>
              <a:t>the following Boolean functions to a minimum number of literals.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b="1" i="1" dirty="0" smtClean="0"/>
              <a:t>x(x’ </a:t>
            </a:r>
            <a:r>
              <a:rPr lang="es-ES" b="1" i="1" dirty="0"/>
              <a:t>+ y</a:t>
            </a:r>
            <a:r>
              <a:rPr lang="es-ES" b="1" i="1" dirty="0" smtClean="0"/>
              <a:t>)</a:t>
            </a:r>
            <a:endParaRPr lang="es-ES" b="1" i="1" dirty="0"/>
          </a:p>
          <a:p>
            <a:pPr marL="514350" indent="-514350">
              <a:buFont typeface="+mj-lt"/>
              <a:buAutoNum type="arabicPeriod"/>
            </a:pPr>
            <a:r>
              <a:rPr lang="es-ES" b="1" i="1" dirty="0" smtClean="0"/>
              <a:t>x </a:t>
            </a:r>
            <a:r>
              <a:rPr lang="es-ES" b="1" i="1" dirty="0"/>
              <a:t>+ </a:t>
            </a:r>
            <a:r>
              <a:rPr lang="es-ES" b="1" i="1" dirty="0" err="1" smtClean="0"/>
              <a:t>x’y</a:t>
            </a:r>
            <a:endParaRPr lang="es-ES" b="1" i="1" dirty="0"/>
          </a:p>
          <a:p>
            <a:pPr marL="514350" indent="-514350">
              <a:buFont typeface="+mj-lt"/>
              <a:buAutoNum type="arabicPeriod"/>
            </a:pPr>
            <a:r>
              <a:rPr lang="es-ES" b="1" i="1" dirty="0" smtClean="0"/>
              <a:t>(x </a:t>
            </a:r>
            <a:r>
              <a:rPr lang="es-ES" b="1" i="1" dirty="0"/>
              <a:t>+ y)(x + </a:t>
            </a:r>
            <a:r>
              <a:rPr lang="es-ES" b="1" i="1" dirty="0" smtClean="0"/>
              <a:t>y’)</a:t>
            </a:r>
            <a:endParaRPr lang="es-E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i="1" dirty="0" err="1" smtClean="0"/>
              <a:t>xy</a:t>
            </a:r>
            <a:r>
              <a:rPr lang="en-US" b="1" i="1" dirty="0" smtClean="0"/>
              <a:t> </a:t>
            </a:r>
            <a:r>
              <a:rPr lang="en-US" b="1" i="1" dirty="0"/>
              <a:t>+ </a:t>
            </a:r>
            <a:r>
              <a:rPr lang="en-US" b="1" i="1" dirty="0" err="1" smtClean="0"/>
              <a:t>x’z</a:t>
            </a:r>
            <a:r>
              <a:rPr lang="en-US" b="1" i="1" dirty="0" smtClean="0"/>
              <a:t> </a:t>
            </a:r>
            <a:r>
              <a:rPr lang="en-US" b="1" i="1" dirty="0"/>
              <a:t>+ </a:t>
            </a:r>
            <a:r>
              <a:rPr lang="en-US" b="1" i="1" dirty="0" err="1"/>
              <a:t>yz</a:t>
            </a:r>
            <a:r>
              <a:rPr lang="en-US" b="1" i="1" dirty="0"/>
              <a:t> </a:t>
            </a:r>
            <a:endParaRPr lang="en-US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i="1" dirty="0" smtClean="0">
                <a:solidFill>
                  <a:srgbClr val="0070C0"/>
                </a:solidFill>
              </a:rPr>
              <a:t>Solution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i="1" dirty="0" smtClean="0"/>
              <a:t>	x(x’ + y) </a:t>
            </a:r>
          </a:p>
          <a:p>
            <a:pPr>
              <a:buNone/>
            </a:pPr>
            <a:r>
              <a:rPr lang="es-ES" i="1" dirty="0" smtClean="0"/>
              <a:t>		= </a:t>
            </a:r>
            <a:r>
              <a:rPr lang="es-ES" i="1" dirty="0" err="1" smtClean="0"/>
              <a:t>xx</a:t>
            </a:r>
            <a:r>
              <a:rPr lang="es-ES" i="1" dirty="0" smtClean="0"/>
              <a:t>’ + </a:t>
            </a:r>
            <a:r>
              <a:rPr lang="es-ES" i="1" dirty="0" err="1" smtClean="0"/>
              <a:t>xy</a:t>
            </a:r>
            <a:r>
              <a:rPr lang="es-ES" i="1" dirty="0" smtClean="0"/>
              <a:t> </a:t>
            </a:r>
          </a:p>
          <a:p>
            <a:pPr>
              <a:buNone/>
            </a:pPr>
            <a:r>
              <a:rPr lang="es-ES" i="1" dirty="0" smtClean="0"/>
              <a:t>		= 0 + </a:t>
            </a:r>
            <a:r>
              <a:rPr lang="es-ES" i="1" dirty="0" err="1" smtClean="0"/>
              <a:t>xy</a:t>
            </a:r>
            <a:r>
              <a:rPr lang="es-ES" i="1" dirty="0" smtClean="0"/>
              <a:t> </a:t>
            </a:r>
          </a:p>
          <a:p>
            <a:pPr>
              <a:buNone/>
            </a:pPr>
            <a:r>
              <a:rPr lang="es-ES" i="1" dirty="0" smtClean="0"/>
              <a:t>		= </a:t>
            </a:r>
            <a:r>
              <a:rPr lang="es-ES" i="1" dirty="0" err="1" smtClean="0"/>
              <a:t>xy</a:t>
            </a:r>
            <a:endParaRPr lang="es-ES" i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s-ES" i="1" dirty="0" smtClean="0"/>
              <a:t>x + </a:t>
            </a:r>
            <a:r>
              <a:rPr lang="es-ES" i="1" dirty="0" err="1" smtClean="0"/>
              <a:t>x’y</a:t>
            </a:r>
            <a:r>
              <a:rPr lang="es-ES" i="1" dirty="0" smtClean="0"/>
              <a:t> </a:t>
            </a:r>
          </a:p>
          <a:p>
            <a:pPr marL="514350" indent="-514350">
              <a:buNone/>
            </a:pPr>
            <a:r>
              <a:rPr lang="es-ES" i="1" dirty="0" smtClean="0"/>
              <a:t>	= (x + x’)(x + y) </a:t>
            </a:r>
          </a:p>
          <a:p>
            <a:pPr marL="514350" indent="-514350">
              <a:buNone/>
            </a:pPr>
            <a:r>
              <a:rPr lang="es-ES" i="1" dirty="0" smtClean="0"/>
              <a:t>	= 1(x + y) </a:t>
            </a:r>
          </a:p>
          <a:p>
            <a:pPr marL="514350" indent="-514350">
              <a:buNone/>
            </a:pPr>
            <a:r>
              <a:rPr lang="es-ES" i="1" dirty="0" smtClean="0"/>
              <a:t>	= x + 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i="1" dirty="0" smtClean="0">
                <a:solidFill>
                  <a:srgbClr val="0070C0"/>
                </a:solidFill>
              </a:rPr>
              <a:t>Solution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s-ES" i="1" dirty="0" smtClean="0"/>
              <a:t>(x + y)(x + y') </a:t>
            </a:r>
          </a:p>
          <a:p>
            <a:pPr marL="514350" indent="-514350">
              <a:buNone/>
            </a:pPr>
            <a:r>
              <a:rPr lang="es-ES" i="1" dirty="0" smtClean="0"/>
              <a:t>	= </a:t>
            </a:r>
            <a:r>
              <a:rPr lang="es-ES" i="1" dirty="0" err="1" smtClean="0"/>
              <a:t>xx</a:t>
            </a:r>
            <a:r>
              <a:rPr lang="es-ES" i="1" dirty="0" smtClean="0"/>
              <a:t> + </a:t>
            </a:r>
            <a:r>
              <a:rPr lang="es-ES" i="1" dirty="0" err="1" smtClean="0"/>
              <a:t>xy</a:t>
            </a:r>
            <a:r>
              <a:rPr lang="es-ES" i="1" dirty="0" smtClean="0"/>
              <a:t>’ + </a:t>
            </a:r>
            <a:r>
              <a:rPr lang="es-ES" i="1" dirty="0" err="1" smtClean="0"/>
              <a:t>xy</a:t>
            </a:r>
            <a:r>
              <a:rPr lang="es-ES" i="1" dirty="0" smtClean="0"/>
              <a:t> + </a:t>
            </a:r>
            <a:r>
              <a:rPr lang="es-ES" i="1" dirty="0" err="1" smtClean="0"/>
              <a:t>yy</a:t>
            </a:r>
            <a:r>
              <a:rPr lang="es-ES" i="1" dirty="0" smtClean="0"/>
              <a:t>’ </a:t>
            </a:r>
          </a:p>
          <a:p>
            <a:pPr marL="514350" indent="-514350">
              <a:buNone/>
            </a:pPr>
            <a:r>
              <a:rPr lang="es-ES" i="1" dirty="0" smtClean="0"/>
              <a:t>	= x + </a:t>
            </a:r>
            <a:r>
              <a:rPr lang="es-ES" i="1" dirty="0" err="1" smtClean="0"/>
              <a:t>xy</a:t>
            </a:r>
            <a:r>
              <a:rPr lang="es-ES" i="1" dirty="0" smtClean="0"/>
              <a:t> + </a:t>
            </a:r>
            <a:r>
              <a:rPr lang="es-ES" i="1" dirty="0" err="1" smtClean="0"/>
              <a:t>xy</a:t>
            </a:r>
            <a:r>
              <a:rPr lang="es-ES" i="1" dirty="0" smtClean="0"/>
              <a:t>’ + 0</a:t>
            </a:r>
          </a:p>
          <a:p>
            <a:pPr marL="514350" indent="-514350">
              <a:buNone/>
            </a:pPr>
            <a:r>
              <a:rPr lang="es-ES" i="1" dirty="0" smtClean="0"/>
              <a:t>	= x(1 + y + y’) </a:t>
            </a:r>
          </a:p>
          <a:p>
            <a:pPr marL="514350" indent="-514350">
              <a:buNone/>
            </a:pPr>
            <a:r>
              <a:rPr lang="es-ES" i="1" dirty="0" smtClean="0"/>
              <a:t>	= x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i="1" dirty="0" err="1" smtClean="0"/>
              <a:t>xy</a:t>
            </a:r>
            <a:r>
              <a:rPr lang="en-US" i="1" dirty="0" smtClean="0"/>
              <a:t> + </a:t>
            </a:r>
            <a:r>
              <a:rPr lang="en-US" i="1" dirty="0" err="1" smtClean="0"/>
              <a:t>x’z</a:t>
            </a:r>
            <a:r>
              <a:rPr lang="en-US" i="1" dirty="0" smtClean="0"/>
              <a:t> + </a:t>
            </a:r>
            <a:r>
              <a:rPr lang="en-US" i="1" dirty="0" err="1" smtClean="0"/>
              <a:t>yz</a:t>
            </a:r>
            <a:r>
              <a:rPr lang="en-US" i="1" dirty="0" smtClean="0"/>
              <a:t> </a:t>
            </a:r>
          </a:p>
          <a:p>
            <a:pPr>
              <a:buNone/>
            </a:pPr>
            <a:r>
              <a:rPr lang="en-US" i="1" dirty="0" smtClean="0"/>
              <a:t>	= </a:t>
            </a:r>
            <a:r>
              <a:rPr lang="en-US" i="1" dirty="0" err="1" smtClean="0"/>
              <a:t>xy</a:t>
            </a:r>
            <a:r>
              <a:rPr lang="en-US" i="1" dirty="0" smtClean="0"/>
              <a:t> + </a:t>
            </a:r>
            <a:r>
              <a:rPr lang="en-US" i="1" dirty="0" err="1" smtClean="0"/>
              <a:t>x’z</a:t>
            </a:r>
            <a:r>
              <a:rPr lang="en-US" i="1" dirty="0" smtClean="0"/>
              <a:t> + </a:t>
            </a:r>
            <a:r>
              <a:rPr lang="en-US" i="1" dirty="0" err="1" smtClean="0"/>
              <a:t>yz</a:t>
            </a:r>
            <a:r>
              <a:rPr lang="en-US" i="1" dirty="0" smtClean="0"/>
              <a:t>(x + x’)</a:t>
            </a:r>
          </a:p>
          <a:p>
            <a:pPr>
              <a:buNone/>
            </a:pPr>
            <a:r>
              <a:rPr lang="en-US" i="1" dirty="0" smtClean="0"/>
              <a:t>	= </a:t>
            </a:r>
            <a:r>
              <a:rPr lang="en-US" i="1" dirty="0" err="1" smtClean="0"/>
              <a:t>xy</a:t>
            </a:r>
            <a:r>
              <a:rPr lang="en-US" i="1" dirty="0" smtClean="0"/>
              <a:t> + </a:t>
            </a:r>
            <a:r>
              <a:rPr lang="en-US" i="1" dirty="0" err="1" smtClean="0"/>
              <a:t>x’z</a:t>
            </a:r>
            <a:r>
              <a:rPr lang="en-US" i="1" dirty="0" smtClean="0"/>
              <a:t> + xyz + </a:t>
            </a:r>
            <a:r>
              <a:rPr lang="en-US" i="1" dirty="0" err="1" smtClean="0"/>
              <a:t>x’yz</a:t>
            </a:r>
            <a:endParaRPr lang="en-US" i="1" dirty="0" smtClean="0"/>
          </a:p>
          <a:p>
            <a:pPr>
              <a:buNone/>
            </a:pPr>
            <a:r>
              <a:rPr lang="en-US" i="1" dirty="0" smtClean="0"/>
              <a:t>	= </a:t>
            </a:r>
            <a:r>
              <a:rPr lang="en-US" i="1" dirty="0" err="1" smtClean="0"/>
              <a:t>xy</a:t>
            </a:r>
            <a:r>
              <a:rPr lang="en-US" i="1" dirty="0" smtClean="0"/>
              <a:t>(1 + z) + </a:t>
            </a:r>
            <a:r>
              <a:rPr lang="en-US" i="1" dirty="0" err="1" smtClean="0"/>
              <a:t>x’z</a:t>
            </a:r>
            <a:r>
              <a:rPr lang="en-US" i="1" dirty="0" smtClean="0"/>
              <a:t>(1 + y)</a:t>
            </a:r>
          </a:p>
          <a:p>
            <a:pPr>
              <a:buNone/>
            </a:pPr>
            <a:r>
              <a:rPr lang="en-US" i="1" dirty="0" smtClean="0"/>
              <a:t>	= </a:t>
            </a:r>
            <a:r>
              <a:rPr lang="en-US" i="1" dirty="0" err="1" smtClean="0"/>
              <a:t>xy</a:t>
            </a:r>
            <a:r>
              <a:rPr lang="en-US" i="1" dirty="0" smtClean="0"/>
              <a:t> + </a:t>
            </a:r>
            <a:r>
              <a:rPr lang="en-US" i="1" dirty="0" err="1" smtClean="0"/>
              <a:t>x’z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b="1" dirty="0" smtClean="0">
                <a:solidFill>
                  <a:srgbClr val="C00000"/>
                </a:solidFill>
              </a:rPr>
              <a:t>Example:</a:t>
            </a:r>
            <a:r>
              <a:rPr lang="en-US" sz="4000" b="1" dirty="0" smtClean="0"/>
              <a:t> </a:t>
            </a:r>
            <a:r>
              <a:rPr lang="en-US" sz="4000" b="1" dirty="0" smtClean="0">
                <a:solidFill>
                  <a:srgbClr val="002060"/>
                </a:solidFill>
              </a:rPr>
              <a:t>Prove that</a:t>
            </a:r>
            <a:br>
              <a:rPr lang="en-US" sz="4000" b="1" dirty="0" smtClean="0">
                <a:solidFill>
                  <a:srgbClr val="002060"/>
                </a:solidFill>
              </a:rPr>
            </a:br>
            <a:r>
              <a:rPr lang="en-US" sz="3600" b="1" dirty="0">
                <a:solidFill>
                  <a:srgbClr val="002060"/>
                </a:solidFill>
              </a:rPr>
              <a:t>(</a:t>
            </a:r>
            <a:r>
              <a:rPr lang="en-US" sz="3600" b="1" i="1" dirty="0">
                <a:solidFill>
                  <a:srgbClr val="002060"/>
                </a:solidFill>
              </a:rPr>
              <a:t>x</a:t>
            </a:r>
            <a:r>
              <a:rPr lang="en-US" sz="3600" b="1" dirty="0">
                <a:solidFill>
                  <a:srgbClr val="002060"/>
                </a:solidFill>
              </a:rPr>
              <a:t> + </a:t>
            </a:r>
            <a:r>
              <a:rPr lang="en-US" sz="3600" b="1" i="1" dirty="0">
                <a:solidFill>
                  <a:srgbClr val="002060"/>
                </a:solidFill>
              </a:rPr>
              <a:t>y</a:t>
            </a:r>
            <a:r>
              <a:rPr lang="en-US" sz="3600" b="1" dirty="0">
                <a:solidFill>
                  <a:srgbClr val="002060"/>
                </a:solidFill>
              </a:rPr>
              <a:t>)(</a:t>
            </a:r>
            <a:r>
              <a:rPr lang="en-US" sz="3600" b="1" i="1" dirty="0" smtClean="0">
                <a:solidFill>
                  <a:srgbClr val="002060"/>
                </a:solidFill>
              </a:rPr>
              <a:t>x’</a:t>
            </a:r>
            <a:r>
              <a:rPr lang="en-US" sz="3600" b="1" dirty="0" smtClean="0">
                <a:solidFill>
                  <a:srgbClr val="002060"/>
                </a:solidFill>
              </a:rPr>
              <a:t> + </a:t>
            </a:r>
            <a:r>
              <a:rPr lang="en-US" sz="3600" b="1" i="1" dirty="0">
                <a:solidFill>
                  <a:srgbClr val="002060"/>
                </a:solidFill>
              </a:rPr>
              <a:t>z</a:t>
            </a:r>
            <a:r>
              <a:rPr lang="en-US" sz="3600" b="1" dirty="0">
                <a:solidFill>
                  <a:srgbClr val="002060"/>
                </a:solidFill>
              </a:rPr>
              <a:t>)(</a:t>
            </a:r>
            <a:r>
              <a:rPr lang="en-US" sz="3600" b="1" i="1" dirty="0">
                <a:solidFill>
                  <a:srgbClr val="002060"/>
                </a:solidFill>
              </a:rPr>
              <a:t>y</a:t>
            </a:r>
            <a:r>
              <a:rPr lang="en-US" sz="3600" b="1" dirty="0">
                <a:solidFill>
                  <a:srgbClr val="002060"/>
                </a:solidFill>
              </a:rPr>
              <a:t> + </a:t>
            </a:r>
            <a:r>
              <a:rPr lang="en-US" sz="3600" b="1" i="1" dirty="0">
                <a:solidFill>
                  <a:srgbClr val="002060"/>
                </a:solidFill>
              </a:rPr>
              <a:t>z</a:t>
            </a:r>
            <a:r>
              <a:rPr lang="en-US" sz="3600" b="1" dirty="0">
                <a:solidFill>
                  <a:srgbClr val="002060"/>
                </a:solidFill>
              </a:rPr>
              <a:t>) = (</a:t>
            </a:r>
            <a:r>
              <a:rPr lang="en-US" sz="3600" b="1" i="1" dirty="0">
                <a:solidFill>
                  <a:srgbClr val="002060"/>
                </a:solidFill>
              </a:rPr>
              <a:t>x</a:t>
            </a:r>
            <a:r>
              <a:rPr lang="en-US" sz="3600" b="1" dirty="0">
                <a:solidFill>
                  <a:srgbClr val="002060"/>
                </a:solidFill>
              </a:rPr>
              <a:t> + </a:t>
            </a:r>
            <a:r>
              <a:rPr lang="en-US" sz="3600" b="1" i="1" dirty="0">
                <a:solidFill>
                  <a:srgbClr val="002060"/>
                </a:solidFill>
              </a:rPr>
              <a:t>y</a:t>
            </a:r>
            <a:r>
              <a:rPr lang="en-US" sz="3600" b="1" dirty="0">
                <a:solidFill>
                  <a:srgbClr val="002060"/>
                </a:solidFill>
              </a:rPr>
              <a:t>)(</a:t>
            </a:r>
            <a:r>
              <a:rPr lang="en-US" sz="3600" b="1" i="1" dirty="0" smtClean="0">
                <a:solidFill>
                  <a:srgbClr val="002060"/>
                </a:solidFill>
              </a:rPr>
              <a:t>x’</a:t>
            </a:r>
            <a:r>
              <a:rPr lang="en-US" sz="3600" b="1" dirty="0" smtClean="0">
                <a:solidFill>
                  <a:srgbClr val="002060"/>
                </a:solidFill>
              </a:rPr>
              <a:t> </a:t>
            </a:r>
            <a:r>
              <a:rPr lang="en-US" sz="3600" b="1" dirty="0">
                <a:solidFill>
                  <a:srgbClr val="002060"/>
                </a:solidFill>
              </a:rPr>
              <a:t>+ </a:t>
            </a:r>
            <a:r>
              <a:rPr lang="en-US" sz="3600" b="1" i="1" dirty="0">
                <a:solidFill>
                  <a:srgbClr val="002060"/>
                </a:solidFill>
              </a:rPr>
              <a:t>z</a:t>
            </a:r>
            <a:r>
              <a:rPr lang="en-US" sz="3600" b="1" dirty="0" smtClean="0">
                <a:solidFill>
                  <a:srgbClr val="002060"/>
                </a:solidFill>
              </a:rPr>
              <a:t>)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None/>
            </a:pPr>
            <a:r>
              <a:rPr lang="en-US" b="1" i="1" dirty="0" smtClean="0">
                <a:solidFill>
                  <a:srgbClr val="0070C0"/>
                </a:solidFill>
              </a:rPr>
              <a:t>Solution</a:t>
            </a:r>
            <a:endParaRPr lang="en-US" b="1" dirty="0" smtClean="0"/>
          </a:p>
          <a:p>
            <a:pPr marL="514350" indent="-514350"/>
            <a:r>
              <a:rPr lang="en-US" dirty="0" smtClean="0"/>
              <a:t>(</a:t>
            </a:r>
            <a:r>
              <a:rPr lang="en-US" i="1" dirty="0"/>
              <a:t>x + y)(</a:t>
            </a:r>
            <a:r>
              <a:rPr lang="en-US" i="1" dirty="0" smtClean="0"/>
              <a:t>x’ </a:t>
            </a:r>
            <a:r>
              <a:rPr lang="en-US" i="1" dirty="0"/>
              <a:t>+ z)(y + z) = (x + y)(</a:t>
            </a:r>
            <a:r>
              <a:rPr lang="en-US" i="1" dirty="0" smtClean="0"/>
              <a:t>x’ </a:t>
            </a:r>
            <a:r>
              <a:rPr lang="en-US" i="1" dirty="0"/>
              <a:t>+ z</a:t>
            </a:r>
            <a:r>
              <a:rPr lang="en-US" i="1" dirty="0" smtClean="0"/>
              <a:t>)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		</a:t>
            </a:r>
            <a:r>
              <a:rPr lang="en-US" i="1" dirty="0" smtClean="0"/>
              <a:t>L.H.S. = </a:t>
            </a:r>
            <a:r>
              <a:rPr lang="en-US" dirty="0" smtClean="0"/>
              <a:t>(</a:t>
            </a:r>
            <a:r>
              <a:rPr lang="en-US" i="1" dirty="0" smtClean="0"/>
              <a:t>x </a:t>
            </a:r>
            <a:r>
              <a:rPr lang="en-US" i="1" dirty="0"/>
              <a:t>+ y)(</a:t>
            </a:r>
            <a:r>
              <a:rPr lang="en-US" i="1" dirty="0" smtClean="0"/>
              <a:t>x’ </a:t>
            </a:r>
            <a:r>
              <a:rPr lang="en-US" i="1" dirty="0"/>
              <a:t>+ z)(y + z</a:t>
            </a:r>
            <a:r>
              <a:rPr lang="en-US" i="1" dirty="0" smtClean="0"/>
              <a:t>)</a:t>
            </a:r>
          </a:p>
          <a:p>
            <a:pPr marL="514350" indent="-514350">
              <a:buNone/>
            </a:pPr>
            <a:r>
              <a:rPr lang="en-US" i="1" dirty="0"/>
              <a:t>	</a:t>
            </a:r>
            <a:r>
              <a:rPr lang="en-US" i="1" dirty="0" smtClean="0"/>
              <a:t>		= (xx’ + </a:t>
            </a:r>
            <a:r>
              <a:rPr lang="en-US" i="1" dirty="0" err="1" smtClean="0"/>
              <a:t>xz</a:t>
            </a:r>
            <a:r>
              <a:rPr lang="en-US" i="1" dirty="0" smtClean="0"/>
              <a:t> + </a:t>
            </a:r>
            <a:r>
              <a:rPr lang="en-US" i="1" dirty="0" err="1" smtClean="0"/>
              <a:t>x’y</a:t>
            </a:r>
            <a:r>
              <a:rPr lang="en-US" i="1" dirty="0" smtClean="0"/>
              <a:t> + </a:t>
            </a:r>
            <a:r>
              <a:rPr lang="en-US" i="1" dirty="0" err="1" smtClean="0"/>
              <a:t>yz</a:t>
            </a:r>
            <a:r>
              <a:rPr lang="en-US" i="1" dirty="0" smtClean="0"/>
              <a:t>)(y + z)</a:t>
            </a:r>
          </a:p>
          <a:p>
            <a:pPr marL="514350" indent="-514350">
              <a:buNone/>
            </a:pPr>
            <a:r>
              <a:rPr lang="en-US" i="1" dirty="0"/>
              <a:t>	</a:t>
            </a:r>
            <a:r>
              <a:rPr lang="en-US" i="1" dirty="0" smtClean="0"/>
              <a:t>		 = (</a:t>
            </a:r>
            <a:r>
              <a:rPr lang="en-US" i="1" dirty="0" err="1" smtClean="0"/>
              <a:t>xz</a:t>
            </a:r>
            <a:r>
              <a:rPr lang="en-US" i="1" dirty="0" smtClean="0"/>
              <a:t> + </a:t>
            </a:r>
            <a:r>
              <a:rPr lang="en-US" i="1" dirty="0" err="1" smtClean="0"/>
              <a:t>x’y</a:t>
            </a:r>
            <a:r>
              <a:rPr lang="en-US" i="1" dirty="0" smtClean="0"/>
              <a:t> + </a:t>
            </a:r>
            <a:r>
              <a:rPr lang="en-US" i="1" dirty="0" err="1" smtClean="0"/>
              <a:t>yz</a:t>
            </a:r>
            <a:r>
              <a:rPr lang="en-US" i="1" dirty="0" smtClean="0"/>
              <a:t>)(y + z)</a:t>
            </a:r>
          </a:p>
          <a:p>
            <a:pPr marL="514350" indent="-514350">
              <a:buNone/>
            </a:pPr>
            <a:r>
              <a:rPr lang="en-US" i="1" dirty="0"/>
              <a:t>	</a:t>
            </a:r>
            <a:r>
              <a:rPr lang="en-US" i="1" dirty="0" smtClean="0"/>
              <a:t>		= xyz + </a:t>
            </a:r>
            <a:r>
              <a:rPr lang="en-US" i="1" dirty="0" err="1" smtClean="0"/>
              <a:t>xzz</a:t>
            </a:r>
            <a:r>
              <a:rPr lang="en-US" i="1" dirty="0" smtClean="0"/>
              <a:t> + </a:t>
            </a:r>
            <a:r>
              <a:rPr lang="en-US" i="1" dirty="0" err="1" smtClean="0"/>
              <a:t>x’yy</a:t>
            </a:r>
            <a:r>
              <a:rPr lang="en-US" i="1" dirty="0" smtClean="0"/>
              <a:t> + </a:t>
            </a:r>
            <a:r>
              <a:rPr lang="en-US" i="1" dirty="0" err="1" smtClean="0"/>
              <a:t>x’yz</a:t>
            </a:r>
            <a:r>
              <a:rPr lang="en-US" i="1" dirty="0" smtClean="0"/>
              <a:t> + </a:t>
            </a:r>
            <a:r>
              <a:rPr lang="en-US" i="1" dirty="0" err="1" smtClean="0"/>
              <a:t>yyz</a:t>
            </a:r>
            <a:r>
              <a:rPr lang="en-US" i="1" dirty="0" smtClean="0"/>
              <a:t> + </a:t>
            </a:r>
            <a:r>
              <a:rPr lang="en-US" i="1" dirty="0" err="1" smtClean="0"/>
              <a:t>yzz</a:t>
            </a:r>
            <a:endParaRPr lang="en-US" i="1" dirty="0" smtClean="0"/>
          </a:p>
          <a:p>
            <a:pPr marL="514350" indent="-514350">
              <a:buNone/>
            </a:pPr>
            <a:r>
              <a:rPr lang="en-US" i="1" dirty="0" smtClean="0"/>
              <a:t>			= xyz + </a:t>
            </a:r>
            <a:r>
              <a:rPr lang="en-US" i="1" dirty="0" err="1" smtClean="0"/>
              <a:t>xz</a:t>
            </a:r>
            <a:r>
              <a:rPr lang="en-US" i="1" dirty="0" smtClean="0"/>
              <a:t> + </a:t>
            </a:r>
            <a:r>
              <a:rPr lang="en-US" i="1" dirty="0" err="1" smtClean="0"/>
              <a:t>x’y</a:t>
            </a:r>
            <a:r>
              <a:rPr lang="en-US" i="1" dirty="0" smtClean="0"/>
              <a:t> + </a:t>
            </a:r>
            <a:r>
              <a:rPr lang="en-US" i="1" dirty="0" err="1" smtClean="0"/>
              <a:t>x’yz</a:t>
            </a:r>
            <a:r>
              <a:rPr lang="en-US" i="1" dirty="0" smtClean="0"/>
              <a:t> + </a:t>
            </a:r>
            <a:r>
              <a:rPr lang="en-US" i="1" dirty="0" err="1" smtClean="0"/>
              <a:t>yz</a:t>
            </a:r>
            <a:r>
              <a:rPr lang="en-US" i="1" dirty="0" smtClean="0"/>
              <a:t> + </a:t>
            </a:r>
            <a:r>
              <a:rPr lang="en-US" i="1" dirty="0" err="1" smtClean="0"/>
              <a:t>yz</a:t>
            </a:r>
            <a:endParaRPr lang="en-US" i="1" dirty="0" smtClean="0"/>
          </a:p>
          <a:p>
            <a:pPr marL="514350" indent="-514350">
              <a:buNone/>
            </a:pPr>
            <a:r>
              <a:rPr lang="en-US" i="1" dirty="0"/>
              <a:t>	</a:t>
            </a:r>
            <a:r>
              <a:rPr lang="en-US" i="1" dirty="0" smtClean="0"/>
              <a:t>		= (x + x’)</a:t>
            </a:r>
            <a:r>
              <a:rPr lang="en-US" i="1" dirty="0" err="1" smtClean="0"/>
              <a:t>yz</a:t>
            </a:r>
            <a:r>
              <a:rPr lang="en-US" i="1" dirty="0" smtClean="0"/>
              <a:t> + </a:t>
            </a:r>
            <a:r>
              <a:rPr lang="en-US" i="1" dirty="0" err="1" smtClean="0"/>
              <a:t>xz</a:t>
            </a:r>
            <a:r>
              <a:rPr lang="en-US" i="1" dirty="0" smtClean="0"/>
              <a:t> + </a:t>
            </a:r>
            <a:r>
              <a:rPr lang="en-US" i="1" dirty="0" err="1" smtClean="0"/>
              <a:t>x’y</a:t>
            </a:r>
            <a:r>
              <a:rPr lang="en-US" i="1" dirty="0" smtClean="0"/>
              <a:t> + </a:t>
            </a:r>
            <a:r>
              <a:rPr lang="en-US" i="1" dirty="0" err="1" smtClean="0"/>
              <a:t>yz</a:t>
            </a:r>
            <a:endParaRPr lang="en-US" i="1" dirty="0"/>
          </a:p>
          <a:p>
            <a:pPr marL="514350" indent="-514350">
              <a:buNone/>
            </a:pPr>
            <a:r>
              <a:rPr lang="en-US" i="1" dirty="0" smtClean="0"/>
              <a:t>			= </a:t>
            </a:r>
            <a:r>
              <a:rPr lang="en-US" i="1" dirty="0" err="1" smtClean="0"/>
              <a:t>yz</a:t>
            </a:r>
            <a:r>
              <a:rPr lang="en-US" i="1" dirty="0" smtClean="0"/>
              <a:t> + </a:t>
            </a:r>
            <a:r>
              <a:rPr lang="en-US" i="1" dirty="0" err="1" smtClean="0"/>
              <a:t>xz</a:t>
            </a:r>
            <a:r>
              <a:rPr lang="en-US" i="1" dirty="0" smtClean="0"/>
              <a:t> + </a:t>
            </a:r>
            <a:r>
              <a:rPr lang="en-US" i="1" dirty="0" err="1" smtClean="0"/>
              <a:t>x’y</a:t>
            </a:r>
            <a:r>
              <a:rPr lang="en-US" i="1" dirty="0" smtClean="0"/>
              <a:t> + </a:t>
            </a:r>
            <a:r>
              <a:rPr lang="en-US" i="1" dirty="0" err="1" smtClean="0"/>
              <a:t>yz</a:t>
            </a:r>
            <a:r>
              <a:rPr lang="en-US" i="1" dirty="0" smtClean="0"/>
              <a:t>  = </a:t>
            </a:r>
            <a:r>
              <a:rPr lang="en-US" i="1" dirty="0" err="1" smtClean="0"/>
              <a:t>xz</a:t>
            </a:r>
            <a:r>
              <a:rPr lang="en-US" i="1" dirty="0" smtClean="0"/>
              <a:t> + </a:t>
            </a:r>
            <a:r>
              <a:rPr lang="en-US" i="1" dirty="0" err="1" smtClean="0"/>
              <a:t>x’y</a:t>
            </a:r>
            <a:r>
              <a:rPr lang="en-US" i="1" dirty="0" smtClean="0"/>
              <a:t> + </a:t>
            </a:r>
            <a:r>
              <a:rPr lang="en-US" i="1" dirty="0" err="1" smtClean="0"/>
              <a:t>yz</a:t>
            </a:r>
            <a:endParaRPr lang="en-US" i="1" dirty="0" smtClean="0"/>
          </a:p>
          <a:p>
            <a:pPr marL="514350" indent="-514350">
              <a:buNone/>
            </a:pPr>
            <a:r>
              <a:rPr lang="en-US" dirty="0" smtClean="0"/>
              <a:t>		</a:t>
            </a:r>
            <a:r>
              <a:rPr lang="en-US" i="1" dirty="0" smtClean="0"/>
              <a:t>R.H.S. = </a:t>
            </a:r>
            <a:r>
              <a:rPr lang="en-US" dirty="0" smtClean="0"/>
              <a:t>(</a:t>
            </a:r>
            <a:r>
              <a:rPr lang="en-US" i="1" dirty="0" smtClean="0"/>
              <a:t>x + y)(x’ + z)</a:t>
            </a:r>
          </a:p>
          <a:p>
            <a:pPr marL="514350" indent="-514350">
              <a:buNone/>
            </a:pPr>
            <a:r>
              <a:rPr lang="en-US" i="1" dirty="0"/>
              <a:t>	</a:t>
            </a:r>
            <a:r>
              <a:rPr lang="en-US" i="1" dirty="0" smtClean="0"/>
              <a:t>		= xx’ + </a:t>
            </a:r>
            <a:r>
              <a:rPr lang="en-US" i="1" dirty="0" err="1" smtClean="0"/>
              <a:t>xz</a:t>
            </a:r>
            <a:r>
              <a:rPr lang="en-US" i="1" dirty="0" smtClean="0"/>
              <a:t> + </a:t>
            </a:r>
            <a:r>
              <a:rPr lang="en-US" i="1" dirty="0" err="1" smtClean="0"/>
              <a:t>x’y</a:t>
            </a:r>
            <a:r>
              <a:rPr lang="en-US" i="1" dirty="0" smtClean="0"/>
              <a:t> + </a:t>
            </a:r>
            <a:r>
              <a:rPr lang="en-US" i="1" dirty="0" err="1" smtClean="0"/>
              <a:t>yz</a:t>
            </a:r>
            <a:r>
              <a:rPr lang="en-US" i="1" dirty="0" smtClean="0"/>
              <a:t> = </a:t>
            </a:r>
            <a:r>
              <a:rPr lang="en-US" i="1" dirty="0" err="1" smtClean="0"/>
              <a:t>xz</a:t>
            </a:r>
            <a:r>
              <a:rPr lang="en-US" i="1" dirty="0" smtClean="0"/>
              <a:t> + </a:t>
            </a:r>
            <a:r>
              <a:rPr lang="en-US" i="1" dirty="0" err="1" smtClean="0"/>
              <a:t>x’y</a:t>
            </a:r>
            <a:r>
              <a:rPr lang="en-US" i="1" dirty="0" smtClean="0"/>
              <a:t> + </a:t>
            </a:r>
            <a:r>
              <a:rPr lang="en-US" i="1" dirty="0" err="1" smtClean="0"/>
              <a:t>yz</a:t>
            </a:r>
            <a:r>
              <a:rPr lang="en-US" i="1" dirty="0" smtClean="0"/>
              <a:t> </a:t>
            </a:r>
          </a:p>
          <a:p>
            <a:pPr marL="514350" indent="-514350">
              <a:buNone/>
            </a:pPr>
            <a:r>
              <a:rPr lang="en-US" i="1" dirty="0" smtClean="0"/>
              <a:t>		L.H.S. = R.H.S. (Proved)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0000"/>
                </a:solidFill>
              </a:rPr>
              <a:t>Example: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Reduce the expression</a:t>
            </a:r>
            <a:br>
              <a:rPr lang="en-US" b="1" dirty="0" smtClean="0">
                <a:solidFill>
                  <a:srgbClr val="00206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0070C0"/>
                </a:solidFill>
              </a:rPr>
              <a:t>Solution</a:t>
            </a:r>
            <a:endParaRPr lang="en-US" b="1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19400" y="838200"/>
            <a:ext cx="3941885" cy="762000"/>
          </a:xfrm>
          <a:prstGeom prst="rect">
            <a:avLst/>
          </a:prstGeom>
          <a:noFill/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209800"/>
            <a:ext cx="4910780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0000"/>
                </a:solidFill>
              </a:rPr>
              <a:t>Example: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Reduce the expression</a:t>
            </a:r>
            <a:br>
              <a:rPr lang="en-US" b="1" dirty="0" smtClean="0">
                <a:solidFill>
                  <a:srgbClr val="00206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0070C0"/>
                </a:solidFill>
              </a:rPr>
              <a:t>Solution</a:t>
            </a:r>
            <a:endParaRPr lang="en-US" b="1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914400"/>
            <a:ext cx="4343400" cy="55616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219325"/>
            <a:ext cx="48768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0000"/>
                </a:solidFill>
              </a:rPr>
              <a:t>Example: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2060"/>
                </a:solidFill>
              </a:rPr>
              <a:t>Reduce the expression</a:t>
            </a:r>
            <a:br>
              <a:rPr lang="en-US" b="1" dirty="0" smtClean="0">
                <a:solidFill>
                  <a:srgbClr val="00206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0070C0"/>
                </a:solidFill>
              </a:rPr>
              <a:t>Solution</a:t>
            </a:r>
            <a:endParaRPr lang="en-US" b="1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838200"/>
            <a:ext cx="2667000" cy="612914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7925" y="2016132"/>
            <a:ext cx="5019675" cy="4384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DA3D6-6A2E-4892-B615-F28A294ABFE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471</Words>
  <Application>Microsoft Office PowerPoint</Application>
  <PresentationFormat>On-screen Show (4:3)</PresentationFormat>
  <Paragraphs>118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DIGITAL ELECTRONICS III Semester CSE, CSE (AIML) &amp; CSE (DS)</vt:lpstr>
      <vt:lpstr>Reducing Boolean Expressions Boolean Expressions and Logic Diagrams</vt:lpstr>
      <vt:lpstr>Example: Simplify the following Boolean functions to a minimum number of literals.</vt:lpstr>
      <vt:lpstr>Solution</vt:lpstr>
      <vt:lpstr>Solution</vt:lpstr>
      <vt:lpstr>Example: Prove that (x + y)(x’ + z)(y + z) = (x + y)(x’ + z)</vt:lpstr>
      <vt:lpstr>Example: Reduce the expression </vt:lpstr>
      <vt:lpstr>Example: Reduce the expression </vt:lpstr>
      <vt:lpstr>Example: Reduce the expression </vt:lpstr>
      <vt:lpstr>Example: Reduce the expression </vt:lpstr>
      <vt:lpstr>Example: Reduce the expression </vt:lpstr>
      <vt:lpstr>Example: Show that  </vt:lpstr>
      <vt:lpstr>Example: Show that  </vt:lpstr>
      <vt:lpstr>Example: Find the complement of the function F1 = x’yz’ + x’y’z.</vt:lpstr>
      <vt:lpstr>Example: Find the complement of the function F2 = x(y’z’ + yz).</vt:lpstr>
      <vt:lpstr>Example: Find the complement of the function F1 = x’yz’ + x’y’z by taking their duals and complementing each literal.</vt:lpstr>
      <vt:lpstr>Example: Find the complement of the function F2 = x(y’z’ + yz) by taking their duals and complementing each literal.</vt:lpstr>
      <vt:lpstr>Example: Find the complement of       F = x + yz; then show that FF’ = 0 and  F + F’ = 1.</vt:lpstr>
      <vt:lpstr>Example: Draw logic diagrams to implement the following Boolean expression: F1 = x + y’z </vt:lpstr>
      <vt:lpstr>Example: Draw logic diagrams to implement the following Boolean expression: F2 = x’y’z + x’yz + xy’</vt:lpstr>
      <vt:lpstr>Slide 21</vt:lpstr>
      <vt:lpstr>Example: Draw logic diagrams to implement the following Boolean expression: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Boolean Expressions Boolean Expressions and Logic Diagrams</dc:title>
  <dc:creator>admin</dc:creator>
  <cp:lastModifiedBy>staff</cp:lastModifiedBy>
  <cp:revision>56</cp:revision>
  <dcterms:created xsi:type="dcterms:W3CDTF">2020-09-06T14:03:37Z</dcterms:created>
  <dcterms:modified xsi:type="dcterms:W3CDTF">2023-07-24T04:40:20Z</dcterms:modified>
</cp:coreProperties>
</file>